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23.xml.rels" ContentType="application/vnd.openxmlformats-package.relationships+xml"/>
  <Override PartName="/ppt/notesSlides/_rels/notesSlide17.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3.xml.rels" ContentType="application/vnd.openxmlformats-package.relationships+xml"/>
  <Override PartName="/ppt/notesSlides/_rels/notesSlide22.xml.rels" ContentType="application/vnd.openxmlformats-package.relationships+xml"/>
  <Override PartName="/ppt/notesSlides/_rels/notesSlide16.xml.rels" ContentType="application/vnd.openxmlformats-package.relationships+xml"/>
  <Override PartName="/ppt/notesSlides/_rels/notesSlide18.xml.rels" ContentType="application/vnd.openxmlformats-package.relationships+xml"/>
  <Override PartName="/ppt/notesSlides/_rels/notesSlide2.xml.rels" ContentType="application/vnd.openxmlformats-package.relationships+xml"/>
  <Override PartName="/ppt/notesSlides/_rels/notesSlide21.xml.rels" ContentType="application/vnd.openxmlformats-package.relationships+xml"/>
  <Override PartName="/ppt/notesSlides/_rels/notesSlide20.xml.rels" ContentType="application/vnd.openxmlformats-package.relationships+xml"/>
  <Override PartName="/ppt/notesSlides/_rels/notesSlide15.xml.rels" ContentType="application/vnd.openxmlformats-package.relationships+xml"/>
  <Override PartName="/ppt/notesSlides/_rels/notesSlide7.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32.jpeg" ContentType="image/jpeg"/>
  <Override PartName="/ppt/media/image31.jpeg" ContentType="image/jpeg"/>
  <Override PartName="/ppt/media/image30.jpeg" ContentType="image/jpeg"/>
  <Override PartName="/ppt/media/image29.jpeg" ContentType="image/jpeg"/>
  <Override PartName="/ppt/media/image28.jpeg" ContentType="image/jpeg"/>
  <Override PartName="/ppt/media/image27.jpeg" ContentType="image/jpeg"/>
  <Override PartName="/ppt/media/image24.jpeg" ContentType="image/jpeg"/>
  <Override PartName="/ppt/media/image22.jpeg" ContentType="image/jpeg"/>
  <Override PartName="/ppt/media/image21.jpeg" ContentType="image/jpeg"/>
  <Override PartName="/ppt/media/image20.jpeg" ContentType="image/jpeg"/>
  <Override PartName="/ppt/media/image36.png" ContentType="image/png"/>
  <Override PartName="/ppt/media/image35.png" ContentType="image/png"/>
  <Override PartName="/ppt/media/image34.png" ContentType="image/png"/>
  <Override PartName="/ppt/media/image33.png" ContentType="image/png"/>
  <Override PartName="/ppt/media/image26.png" ContentType="image/png"/>
  <Override PartName="/ppt/media/image25.png" ContentType="image/png"/>
  <Override PartName="/ppt/media/image23.png" ContentType="image/png"/>
  <Override PartName="/ppt/media/image17.png" ContentType="image/png"/>
  <Override PartName="/ppt/media/image6.jpeg" ContentType="image/jpeg"/>
  <Override PartName="/ppt/media/image7.jpeg" ContentType="image/jpe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9.png" ContentType="image/png"/>
  <Override PartName="/ppt/media/image8.png" ContentType="image/png"/>
  <Override PartName="/ppt/media/image19.jpeg" ContentType="image/jpeg"/>
  <Override PartName="/ppt/media/image18.jpeg" ContentType="image/jpeg"/>
  <Override PartName="/ppt/media/image14.jpeg" ContentType="image/jpeg"/>
  <Override PartName="/ppt/media/image13.jpeg" ContentType="image/jpeg"/>
  <Override PartName="/ppt/media/image15.jpeg" ContentType="image/jpeg"/>
  <Override PartName="/ppt/media/image10.jpeg" ContentType="image/jpeg"/>
  <Override PartName="/ppt/media/image11.jpeg" ContentType="image/jpeg"/>
  <Override PartName="/ppt/media/image12.jpeg" ContentType="image/jpeg"/>
  <Override PartName="/ppt/media/image16.jpeg" ContentType="image/jpe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PlaceHolder 1"/>
          <p:cNvSpPr>
            <a:spLocks noGrp="1"/>
          </p:cNvSpPr>
          <p:nvPr>
            <p:ph type="sldImg"/>
          </p:nvPr>
        </p:nvSpPr>
        <p:spPr>
          <a:xfrm>
            <a:off x="1371600" y="764280"/>
            <a:ext cx="5028480" cy="37713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43"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44" name="PlaceHolder 3"/>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45" name="PlaceHolder 4"/>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 </a:t>
            </a:r>
            <a:r>
              <a:rPr b="0" lang="en-US" sz="1400" spc="-1" strike="noStrike">
                <a:latin typeface="Times New Roman"/>
              </a:rPr>
              <a:t> </a:t>
            </a:r>
            <a:endParaRPr b="0" lang="en-US" sz="1400" spc="-1" strike="noStrike">
              <a:latin typeface="Times New Roman"/>
            </a:endParaRPr>
          </a:p>
        </p:txBody>
      </p:sp>
      <p:sp>
        <p:nvSpPr>
          <p:cNvPr id="46" name="PlaceHolder 5"/>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 </a:t>
            </a:r>
            <a:r>
              <a:rPr b="0" lang="en-US" sz="1400" spc="-1" strike="noStrike">
                <a:latin typeface="Times New Roman"/>
              </a:rPr>
              <a:t> </a:t>
            </a:r>
            <a:endParaRPr b="0" lang="en-US" sz="1400" spc="-1" strike="noStrike">
              <a:latin typeface="Times New Roman"/>
            </a:endParaRPr>
          </a:p>
        </p:txBody>
      </p:sp>
      <p:sp>
        <p:nvSpPr>
          <p:cNvPr id="47" name="PlaceHolder 6"/>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 </a:t>
            </a:r>
            <a:r>
              <a:rPr b="0" lang="en-US" sz="1400" spc="-1" strike="noStrike">
                <a:latin typeface="Times New Roman"/>
              </a:rPr>
              <a:t> </a:t>
            </a:r>
            <a:endParaRPr b="0" lang="en-US" sz="1400" spc="-1" strike="noStrike">
              <a:latin typeface="Times New Roman"/>
            </a:endParaRPr>
          </a:p>
        </p:txBody>
      </p:sp>
      <p:sp>
        <p:nvSpPr>
          <p:cNvPr id="48" name="PlaceHolder 7"/>
          <p:cNvSpPr>
            <a:spLocks noGrp="1"/>
          </p:cNvSpPr>
          <p:nvPr>
            <p:ph type="sldNum"/>
          </p:nvPr>
        </p:nvSpPr>
        <p:spPr>
          <a:xfrm>
            <a:off x="4399200" y="9555480"/>
            <a:ext cx="3372840" cy="502560"/>
          </a:xfrm>
          <a:prstGeom prst="rect">
            <a:avLst/>
          </a:prstGeom>
        </p:spPr>
        <p:txBody>
          <a:bodyPr lIns="0" rIns="0" tIns="0" bIns="0" anchor="b"/>
          <a:p>
            <a:pPr algn="r"/>
            <a:fld id="{9A6EEF4A-ED74-40D7-855E-681978AE1AAC}" type="slidenum">
              <a:rPr b="0" lang="en-US" sz="1400" spc="-1" strike="noStrike">
                <a:latin typeface="Times New Roman"/>
              </a:rPr>
              <a:t>1</a:t>
            </a:fld>
            <a:fld id="{8127212B-DC63-4CBF-A4D2-7B1C004DBC99}"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sldImg"/>
          </p:nvPr>
        </p:nvSpPr>
        <p:spPr>
          <a:xfrm>
            <a:off x="1371600" y="764280"/>
            <a:ext cx="5028480" cy="3771360"/>
          </a:xfrm>
          <a:prstGeom prst="rect">
            <a:avLst/>
          </a:prstGeom>
        </p:spPr>
      </p:sp>
      <p:sp>
        <p:nvSpPr>
          <p:cNvPr id="135"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Hi, I’m Andreas Mueller. I’m grateful for the opportunity to talk to you today about my work here at the DSI, and about Open Source for Science and Data Science.</a:t>
            </a:r>
            <a:endParaRPr b="0" lang="en-US" sz="2000" spc="-1" strike="noStrike">
              <a:latin typeface="Arial"/>
            </a:endParaRPr>
          </a:p>
          <a:p>
            <a:r>
              <a:rPr b="0" lang="en-US" sz="2000" spc="-1" strike="noStrike">
                <a:latin typeface="Arial"/>
              </a:rPr>
              <a:t>I’m an Associate Research Scientist, and I mostly work on open source software for machine learning, in particular the scikit-learn library.</a:t>
            </a:r>
            <a:endParaRPr b="0" lang="en-US" sz="2000" spc="-1" strike="noStrike">
              <a:latin typeface="Arial"/>
            </a:endParaRPr>
          </a:p>
          <a:p>
            <a:r>
              <a:rPr b="0" lang="en-US" sz="2000" spc="-1" strike="noStrike">
                <a:latin typeface="Arial"/>
              </a:rPr>
              <a:t>My talk will have two parts: first, I want to talk a bit about the importance of software for science, and the scientific python ecosystem.</a:t>
            </a:r>
            <a:endParaRPr b="0" lang="en-US" sz="2000" spc="-1" strike="noStrike">
              <a:latin typeface="Arial"/>
            </a:endParaRPr>
          </a:p>
          <a:p>
            <a:r>
              <a:rPr b="0" lang="en-US" sz="2000" spc="-1" strike="noStrike">
                <a:latin typeface="Arial"/>
              </a:rPr>
              <a:t>Then I’ll talk more about the particular project I’m working on, scikit-learn, and my group here at Columbia.</a:t>
            </a:r>
            <a:endParaRPr b="0" lang="en-US"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1371600" y="764280"/>
            <a:ext cx="5028480" cy="3771360"/>
          </a:xfrm>
          <a:prstGeom prst="rect">
            <a:avLst/>
          </a:prstGeom>
        </p:spPr>
      </p:sp>
      <p:sp>
        <p:nvSpPr>
          <p:cNvPr id="153"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Scikit-learn, as I said, is part of the scientific python ecosystem. It’s the main tool to do machine learning within this ecosystem, and arguably the most popular tool to do machine learning overall.</a:t>
            </a:r>
            <a:endParaRPr b="0" lang="en-US" sz="2000" spc="-1" strike="noStrike">
              <a:latin typeface="Arial"/>
            </a:endParaRPr>
          </a:p>
          <a:p>
            <a:endParaRPr b="0" lang="en-US" sz="2000" spc="-1" strike="noStrike">
              <a:latin typeface="Arial"/>
            </a:endParaRPr>
          </a:p>
          <a:p>
            <a:r>
              <a:rPr b="0" lang="en-US" sz="2000" spc="-1" strike="noStrike">
                <a:latin typeface="Arial"/>
              </a:rPr>
              <a:t>Scikit-learn is a tool focused on supervised learning, but also includes unsupervised learning, preprocessing, model selection, model evaluation and other tools around the machine learning process.</a:t>
            </a:r>
            <a:endParaRPr b="0" lang="en-US" sz="2000" spc="-1" strike="noStrike">
              <a:latin typeface="Arial"/>
            </a:endParaRPr>
          </a:p>
          <a:p>
            <a:endParaRPr b="0" lang="en-US" sz="2000" spc="-1" strike="noStrike">
              <a:latin typeface="Arial"/>
            </a:endParaRPr>
          </a:p>
          <a:p>
            <a:endParaRPr b="0" lang="en-US" sz="2000" spc="-1" strike="noStrike">
              <a:latin typeface="Arial"/>
            </a:endParaRPr>
          </a:p>
          <a:p>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sldImg"/>
          </p:nvPr>
        </p:nvSpPr>
        <p:spPr>
          <a:xfrm>
            <a:off x="1371600" y="764280"/>
            <a:ext cx="5028480" cy="3771360"/>
          </a:xfrm>
          <a:prstGeom prst="rect">
            <a:avLst/>
          </a:prstGeom>
        </p:spPr>
      </p:sp>
      <p:sp>
        <p:nvSpPr>
          <p:cNvPr id="155" name="PlaceHolder 2"/>
          <p:cNvSpPr>
            <a:spLocks noGrp="1"/>
          </p:cNvSpPr>
          <p:nvPr>
            <p:ph type="body"/>
          </p:nvPr>
        </p:nvSpPr>
        <p:spPr>
          <a:xfrm>
            <a:off x="777240" y="4777560"/>
            <a:ext cx="6217560" cy="4525920"/>
          </a:xfrm>
          <a:prstGeom prst="rect">
            <a:avLst/>
          </a:prstGeom>
        </p:spPr>
        <p:txBody>
          <a:bodyPr lIns="0" rIns="0" tIns="0" bIns="0"/>
          <a:p>
            <a:endParaRPr b="0" lang="en-US" sz="2000" spc="-1" strike="noStrike">
              <a:latin typeface="Arial"/>
            </a:endParaRPr>
          </a:p>
          <a:p>
            <a:r>
              <a:rPr b="0" lang="en-US" sz="1800" spc="-1" strike="noStrike">
                <a:latin typeface="Arial"/>
              </a:rPr>
              <a:t>The project was started around 2010 by a team working on Neuroscience at INRIA in Paris, and that team is still very involved. For example Alex Gramfort, Olivier Grisel, Bertrand Thiron and Gael Varoquaux are among the original authors.</a:t>
            </a:r>
            <a:endParaRPr b="0" lang="en-US" sz="1800" spc="-1" strike="noStrike">
              <a:latin typeface="Arial"/>
            </a:endParaRPr>
          </a:p>
          <a:p>
            <a:endParaRPr b="0" lang="en-US" sz="1800" spc="-1" strike="noStrike">
              <a:latin typeface="Arial"/>
            </a:endParaRPr>
          </a:p>
          <a:p>
            <a:r>
              <a:rPr b="0" lang="en-US" sz="1800" spc="-1" strike="noStrike">
                <a:latin typeface="Arial"/>
              </a:rPr>
              <a:t>There is currently 19 core developers, with a long list of past contributors. In total the project has had contributions from over 1,300 developers, including researchers from at least 34 US universities.</a:t>
            </a:r>
            <a:endParaRPr b="0" lang="en-US" sz="1800" spc="-1" strike="noStrike">
              <a:latin typeface="Arial"/>
            </a:endParaRPr>
          </a:p>
          <a:p>
            <a:endParaRPr b="0" lang="en-US" sz="1800" spc="-1" strike="noStrike">
              <a:latin typeface="Arial"/>
            </a:endParaRPr>
          </a:p>
          <a:p>
            <a:r>
              <a:rPr b="0" lang="en-US" sz="1800" spc="-1" strike="noStrike">
                <a:latin typeface="Arial"/>
              </a:rPr>
              <a:t>I have been contributing to the project for about 8 years.</a:t>
            </a:r>
            <a:endParaRPr b="0" lang="en-US" sz="1800" spc="-1" strike="noStrike">
              <a:latin typeface="Arial"/>
            </a:endParaRPr>
          </a:p>
          <a:p>
            <a:r>
              <a:rPr b="0" lang="en-US" sz="1800" spc="-1" strike="noStrike">
                <a:latin typeface="Arial"/>
              </a:rPr>
              <a:t>Both I and INRIA have people working on the project on the clock, but a lot of the contributions are done by people in their free time.</a:t>
            </a:r>
            <a:endParaRPr b="0" lang="en-US" sz="18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sldImg"/>
          </p:nvPr>
        </p:nvSpPr>
        <p:spPr>
          <a:xfrm>
            <a:off x="1371600" y="764280"/>
            <a:ext cx="5028480" cy="3771360"/>
          </a:xfrm>
          <a:prstGeom prst="rect">
            <a:avLst/>
          </a:prstGeom>
        </p:spPr>
      </p:sp>
      <p:sp>
        <p:nvSpPr>
          <p:cNvPr id="157"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Here I is my current team, Thomas Fan, Nicolas Hug and myself.</a:t>
            </a:r>
            <a:endParaRPr b="0" lang="en-US" sz="2000" spc="-1" strike="noStrike">
              <a:latin typeface="Arial"/>
            </a:endParaRPr>
          </a:p>
          <a:p>
            <a:r>
              <a:rPr b="0" lang="en-US" sz="2000" spc="-1" strike="noStrike">
                <a:latin typeface="Arial"/>
              </a:rPr>
              <a:t>We have nearly 3 FTEs on the project, about the same amount as the team in Paris. This makes us some of the biggest contributors to the project and my team has been making many important improvements.</a:t>
            </a:r>
            <a:endParaRPr b="0" lang="en-US" sz="2000" spc="-1" strike="noStrike">
              <a:latin typeface="Arial"/>
            </a:endParaRPr>
          </a:p>
          <a:p>
            <a:r>
              <a:rPr b="0" lang="en-US" sz="2000" spc="-1" strike="noStrike">
                <a:latin typeface="Arial"/>
              </a:rPr>
              <a:t>Nicolas has started last summer and Thomas has started this spring. I’m quite excited for what we’ll achieve in the next year, and hope we can continue beyond that.</a:t>
            </a:r>
            <a:endParaRPr b="0" lang="en-US" sz="2000" spc="-1" strike="noStrike">
              <a:latin typeface="Arial"/>
            </a:endParaRPr>
          </a:p>
          <a:p>
            <a:r>
              <a:rPr b="0" lang="en-US" sz="2000" spc="-1" strike="noStrike">
                <a:latin typeface="Arial"/>
              </a:rPr>
              <a:t>We are one of the biggest teams working on open source for data science in academia the US, and certainly the biggest group working on such a popular tool.</a:t>
            </a: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1371600" y="764280"/>
            <a:ext cx="5028480" cy="3771360"/>
          </a:xfrm>
          <a:prstGeom prst="rect">
            <a:avLst/>
          </a:prstGeom>
        </p:spPr>
      </p:sp>
      <p:sp>
        <p:nvSpPr>
          <p:cNvPr id="159"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The mission of scikit-learn is to commoditize and democratize machine learning.</a:t>
            </a:r>
            <a:endParaRPr b="0" lang="en-US" sz="2000" spc="-1" strike="noStrike">
              <a:latin typeface="Arial"/>
            </a:endParaRPr>
          </a:p>
          <a:p>
            <a:r>
              <a:rPr b="0" lang="en-US" sz="2000" spc="-1" strike="noStrike">
                <a:latin typeface="Arial"/>
              </a:rPr>
              <a:t>We want to enable everybody to use machine learning and data science. We want to make it easy, and we want to make it easy to do it right.</a:t>
            </a:r>
            <a:endParaRPr b="0" lang="en-US" sz="2000" spc="-1" strike="noStrike">
              <a:latin typeface="Arial"/>
            </a:endParaRPr>
          </a:p>
          <a:p>
            <a:endParaRPr b="0" lang="en-US" sz="2000" spc="-1" strike="noStrike">
              <a:latin typeface="Arial"/>
            </a:endParaRPr>
          </a:p>
          <a:p>
            <a:r>
              <a:rPr b="0" lang="en-US" sz="2000" spc="-1" strike="noStrike">
                <a:latin typeface="Arial"/>
              </a:rPr>
              <a:t>We are not at the cutting edge of machine learning research, we are building tools that actually work, and work robustly, and are well documented and easy to use.</a:t>
            </a:r>
            <a:endParaRPr b="0" lang="en-US" sz="2000" spc="-1" strike="noStrike">
              <a:latin typeface="Arial"/>
            </a:endParaRPr>
          </a:p>
          <a:p>
            <a:endParaRPr b="0" lang="en-US" sz="2000" spc="-1" strike="noStrike">
              <a:latin typeface="Arial"/>
            </a:endParaRPr>
          </a:p>
          <a:p>
            <a:r>
              <a:rPr b="0" lang="en-US" sz="2000" spc="-1" strike="noStrike">
                <a:latin typeface="Arial"/>
              </a:rPr>
              <a:t>And I would say we’ve been quite successful.</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sldImg"/>
          </p:nvPr>
        </p:nvSpPr>
        <p:spPr>
          <a:xfrm>
            <a:off x="1371600" y="764280"/>
            <a:ext cx="5028480" cy="3771360"/>
          </a:xfrm>
          <a:prstGeom prst="rect">
            <a:avLst/>
          </a:prstGeom>
        </p:spPr>
      </p:sp>
      <p:sp>
        <p:nvSpPr>
          <p:cNvPr id="161"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Here are a couple of measures of our success. The paper describing scikit-learn has over 17,000 citations, and it’s growing at an amazing rate of about 100 citations a day.</a:t>
            </a:r>
            <a:endParaRPr b="0" lang="en-US" sz="2000" spc="-1" strike="noStrike">
              <a:latin typeface="Arial"/>
            </a:endParaRPr>
          </a:p>
          <a:p>
            <a:r>
              <a:rPr b="0" lang="en-US" sz="2000" spc="-1" strike="noStrike">
                <a:latin typeface="Arial"/>
              </a:rPr>
              <a:t>That means since this meeting started, about 4 scientific papers have been published using our software.</a:t>
            </a:r>
            <a:endParaRPr b="0" lang="en-US" sz="2000" spc="-1" strike="noStrike">
              <a:latin typeface="Arial"/>
            </a:endParaRPr>
          </a:p>
          <a:p>
            <a:r>
              <a:rPr b="0" lang="en-US" sz="2000" spc="-1" strike="noStrike">
                <a:latin typeface="Arial"/>
              </a:rPr>
              <a:t>Actually, these numbers are likely to underestimate the usage, as software is rarely cited. Personally I think multiplying these numbers by 10 seems more realistic.</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sldImg"/>
          </p:nvPr>
        </p:nvSpPr>
        <p:spPr>
          <a:xfrm>
            <a:off x="1371600" y="764280"/>
            <a:ext cx="5028480" cy="3771360"/>
          </a:xfrm>
          <a:prstGeom prst="rect">
            <a:avLst/>
          </a:prstGeom>
        </p:spPr>
      </p:sp>
      <p:sp>
        <p:nvSpPr>
          <p:cNvPr id="163"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 </a:t>
            </a:r>
            <a:r>
              <a:rPr b="0" lang="en-US" sz="2000" spc="-1" strike="noStrike">
                <a:latin typeface="Arial"/>
              </a:rPr>
              <a:t>Github tells us that there are nearly 60,000 projects on github that rely on scikit-learn.</a:t>
            </a:r>
            <a:endParaRPr b="0" lang="en-US" sz="2000" spc="-1" strike="noStrike">
              <a:latin typeface="Arial"/>
            </a:endParaRPr>
          </a:p>
          <a:p>
            <a:endParaRPr b="0" lang="en-US" sz="2000" spc="-1" strike="noStrike">
              <a:latin typeface="Arial"/>
            </a:endParaRPr>
          </a:p>
          <a:p>
            <a:r>
              <a:rPr b="0" lang="en-US" sz="2000" spc="-1" strike="noStrike">
                <a:latin typeface="Arial"/>
              </a:rPr>
              <a:t>I would say that a large fraction of machine learning projects that are not doing deep learning are driven by scikit-learn. That’s true both for academia and industry.</a:t>
            </a:r>
            <a:endParaRPr b="0" lang="en-US" sz="2000" spc="-1" strike="noStrike">
              <a:latin typeface="Arial"/>
            </a:endParaRPr>
          </a:p>
          <a:p>
            <a:r>
              <a:rPr b="0" lang="en-US" sz="2000" spc="-1" strike="noStrike">
                <a:latin typeface="Arial"/>
              </a:rPr>
              <a:t>As some examples, the Spotify artist radios used to run onscikit-learn. Mayor credit card companies use it for fraud detection. Microsoft told me about half of their data scientists use scikit-learn, which is the same amount as use their internal tool.</a:t>
            </a:r>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1371600" y="764280"/>
            <a:ext cx="5028480" cy="3771360"/>
          </a:xfrm>
          <a:prstGeom prst="rect">
            <a:avLst/>
          </a:prstGeom>
        </p:spPr>
      </p:sp>
      <p:sp>
        <p:nvSpPr>
          <p:cNvPr id="165"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While scikit-learn doesn’t do deep learning, and is pretty conservative in it’s scope, it has inspired other packages that mimic and extend it.</a:t>
            </a:r>
            <a:endParaRPr b="0" lang="en-US" sz="2000" spc="-1" strike="noStrike">
              <a:latin typeface="Arial"/>
            </a:endParaRPr>
          </a:p>
          <a:p>
            <a:r>
              <a:rPr b="0" lang="en-US" sz="2000" spc="-1" strike="noStrike">
                <a:latin typeface="Arial"/>
              </a:rPr>
              <a:t>The user interface we created was the blueprint for deep learning packages like keras, which is now developed by google.</a:t>
            </a: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sldImg"/>
          </p:nvPr>
        </p:nvSpPr>
        <p:spPr>
          <a:xfrm>
            <a:off x="1371600" y="764280"/>
            <a:ext cx="5028480" cy="3771360"/>
          </a:xfrm>
          <a:prstGeom prst="rect">
            <a:avLst/>
          </a:prstGeom>
        </p:spPr>
      </p:sp>
      <p:sp>
        <p:nvSpPr>
          <p:cNvPr id="167" name="PlaceHolder 2"/>
          <p:cNvSpPr>
            <a:spLocks noGrp="1"/>
          </p:cNvSpPr>
          <p:nvPr>
            <p:ph type="body"/>
          </p:nvPr>
        </p:nvSpPr>
        <p:spPr>
          <a:xfrm>
            <a:off x="777240" y="4777560"/>
            <a:ext cx="6217560" cy="4525920"/>
          </a:xfrm>
          <a:prstGeom prst="rect">
            <a:avLst/>
          </a:prstGeom>
        </p:spPr>
        <p:txBody>
          <a:bodyPr lIns="0" rIns="0" tIns="0" bIns="0"/>
          <a:p>
            <a:r>
              <a:rPr b="0" lang="en-US" sz="1800" spc="-1" strike="noStrike">
                <a:latin typeface="Arial"/>
              </a:rPr>
              <a:t>I think that’s enough bragging, so I want to talk a little bit more about what my team is currently working on.</a:t>
            </a:r>
            <a:endParaRPr b="0" lang="en-US" sz="1800" spc="-1" strike="noStrike">
              <a:latin typeface="Arial"/>
            </a:endParaRPr>
          </a:p>
          <a:p>
            <a:endParaRPr b="0" lang="en-US" sz="1800" spc="-1" strike="noStrike">
              <a:latin typeface="Arial"/>
            </a:endParaRPr>
          </a:p>
          <a:p>
            <a:r>
              <a:rPr b="0" lang="en-US" sz="1800" spc="-1" strike="noStrike">
                <a:latin typeface="Arial"/>
              </a:rPr>
              <a:t>A lot of the work we do is quite technical and I don’t want to go into the details too much. Much of it is maintenance, bug fixes and usability improvements, which are crucial, but don’t make for a great presentation. Instead I want to talk about some more visible highlights.</a:t>
            </a:r>
            <a:endParaRPr b="0" lang="en-US" sz="18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PlaceHolder 1"/>
          <p:cNvSpPr>
            <a:spLocks noGrp="1"/>
          </p:cNvSpPr>
          <p:nvPr>
            <p:ph type="sldImg"/>
          </p:nvPr>
        </p:nvSpPr>
        <p:spPr>
          <a:xfrm>
            <a:off x="1371600" y="764280"/>
            <a:ext cx="5028480" cy="3771360"/>
          </a:xfrm>
          <a:prstGeom prst="rect">
            <a:avLst/>
          </a:prstGeom>
        </p:spPr>
      </p:sp>
      <p:sp>
        <p:nvSpPr>
          <p:cNvPr id="169" name="PlaceHolder 2"/>
          <p:cNvSpPr>
            <a:spLocks noGrp="1"/>
          </p:cNvSpPr>
          <p:nvPr>
            <p:ph type="body"/>
          </p:nvPr>
        </p:nvSpPr>
        <p:spPr>
          <a:xfrm>
            <a:off x="777240" y="4777560"/>
            <a:ext cx="6217560" cy="4525920"/>
          </a:xfrm>
          <a:prstGeom prst="rect">
            <a:avLst/>
          </a:prstGeom>
        </p:spPr>
        <p:txBody>
          <a:bodyPr lIns="0" rIns="0" tIns="0" bIns="0"/>
          <a:p>
            <a:endParaRPr b="0" lang="en-US" sz="2000" spc="-1" strike="noStrike">
              <a:latin typeface="Arial"/>
            </a:endParaRPr>
          </a:p>
          <a:p>
            <a:r>
              <a:rPr b="0" lang="en-US" sz="2000" spc="-1" strike="noStrike">
                <a:latin typeface="Arial"/>
              </a:rPr>
              <a:t>One of the recent additions by my team is an implementation of extreme gradient boosting by Nicolas Hug. This is much, much faster than what was in scikit-learn before and it will have a huge impact on the ML community.</a:t>
            </a:r>
            <a:endParaRPr b="0" lang="en-US" sz="2000" spc="-1" strike="noStrike">
              <a:latin typeface="Arial"/>
            </a:endParaRPr>
          </a:p>
          <a:p>
            <a:r>
              <a:rPr b="0" lang="en-US" sz="2000" spc="-1" strike="noStrike">
                <a:latin typeface="Arial"/>
              </a:rPr>
              <a:t>You can see here that it’s comparable to two existing tools, xgboost and lightgbm. LightGBM was released by microsoft and it’s quite great, but by including our own implementation into scikit-learn, we make it available to a much wider audience.</a:t>
            </a:r>
            <a:endParaRPr b="0" lang="en-US" sz="2000" spc="-1" strike="noStrike">
              <a:latin typeface="Arial"/>
            </a:endParaRPr>
          </a:p>
          <a:p>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sldImg"/>
          </p:nvPr>
        </p:nvSpPr>
        <p:spPr>
          <a:xfrm>
            <a:off x="1371600" y="764280"/>
            <a:ext cx="5028480" cy="3771360"/>
          </a:xfrm>
          <a:prstGeom prst="rect">
            <a:avLst/>
          </a:prstGeom>
        </p:spPr>
      </p:sp>
      <p:sp>
        <p:nvSpPr>
          <p:cNvPr id="171"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One of the other areas that we’re working on is visualization. We’re adding new visualization tools to scikit-learn, to make common visualizations more easy to produce. We’re also building new tools that automatically create relevant and informative visualizations for machine learning tasks.</a:t>
            </a:r>
            <a:endParaRPr b="0" lang="en-US" sz="2000" spc="-1" strike="noStrike">
              <a:latin typeface="Arial"/>
            </a:endParaRPr>
          </a:p>
          <a:p>
            <a:endParaRPr b="0" lang="en-US" sz="2000" spc="-1" strike="noStrike">
              <a:latin typeface="Arial"/>
            </a:endParaRPr>
          </a:p>
          <a:p>
            <a:r>
              <a:rPr b="0" lang="en-US" sz="2000" spc="-1" strike="noStrike">
                <a:latin typeface="Arial"/>
              </a:rPr>
              <a:t>I think the human in the loop in data science is very important and I want to make it as easy as possible for the user to look at the data in different ways.</a:t>
            </a:r>
            <a:endParaRPr b="0" lang="en-US" sz="2000" spc="-1" strike="noStrike">
              <a:latin typeface="Arial"/>
            </a:endParaRPr>
          </a:p>
          <a:p>
            <a:endParaRPr b="0" lang="en-US" sz="2000" spc="-1" strike="noStrike">
              <a:latin typeface="Arial"/>
            </a:endParaRPr>
          </a:p>
          <a:p>
            <a:r>
              <a:rPr b="0" lang="en-US" sz="2000" spc="-1" strike="noStrike">
                <a:latin typeface="Arial"/>
              </a:rPr>
              <a:t>Tufte said there’s no reason not to look at the data.</a:t>
            </a:r>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sldImg"/>
          </p:nvPr>
        </p:nvSpPr>
        <p:spPr>
          <a:xfrm>
            <a:off x="1371600" y="764280"/>
            <a:ext cx="5028480" cy="3771360"/>
          </a:xfrm>
          <a:prstGeom prst="rect">
            <a:avLst/>
          </a:prstGeom>
        </p:spPr>
      </p:sp>
      <p:sp>
        <p:nvSpPr>
          <p:cNvPr id="137"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Very briefly some background on myself. I did my PhD in Machine learning at the University of Bonn in Germany. Then I worked for the Amazon Machine Learning Research lab in Germany in Berlin. During my PhD I had started contributing to open source, and I couldn’t really do that well while at Amazon.</a:t>
            </a:r>
            <a:endParaRPr b="0" lang="en-US" sz="2000" spc="-1" strike="noStrike">
              <a:latin typeface="Arial"/>
            </a:endParaRPr>
          </a:p>
          <a:p>
            <a:r>
              <a:rPr b="0" lang="en-US" sz="2000" spc="-1" strike="noStrike">
                <a:latin typeface="Arial"/>
              </a:rPr>
              <a:t>I was then lucky to get a position at NYU as a Research Engineer as part of the moore-sloan data science environment, where I continued my open source work and also co-authored this book about machine learning with python.</a:t>
            </a:r>
            <a:endParaRPr b="0" lang="en-US" sz="2000" spc="-1" strike="noStrike">
              <a:latin typeface="Arial"/>
            </a:endParaRPr>
          </a:p>
          <a:p>
            <a:r>
              <a:rPr b="0" lang="en-US" sz="2000" spc="-1" strike="noStrike">
                <a:latin typeface="Arial"/>
              </a:rPr>
              <a:t>After two years at NYU I moved to the DSI, first as lecturer and now as Associate Research Scientist.</a:t>
            </a:r>
            <a:endParaRPr b="0" lang="en-US" sz="2000" spc="-1" strike="noStrike">
              <a:latin typeface="Arial"/>
            </a:endParaRPr>
          </a:p>
          <a:p>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sldImg"/>
          </p:nvPr>
        </p:nvSpPr>
        <p:spPr>
          <a:xfrm>
            <a:off x="1371600" y="764280"/>
            <a:ext cx="5028480" cy="3771360"/>
          </a:xfrm>
          <a:prstGeom prst="rect">
            <a:avLst/>
          </a:prstGeom>
        </p:spPr>
      </p:sp>
      <p:sp>
        <p:nvSpPr>
          <p:cNvPr id="173"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Related to visualization is model understanding and inspection.</a:t>
            </a:r>
            <a:endParaRPr b="0" lang="en-US" sz="2000" spc="-1" strike="noStrike">
              <a:latin typeface="Arial"/>
            </a:endParaRPr>
          </a:p>
          <a:p>
            <a:r>
              <a:rPr b="0" lang="en-US" sz="2000" spc="-1" strike="noStrike">
                <a:latin typeface="Arial"/>
              </a:rPr>
              <a:t>We’re building tools that allow users to validate and debug their models, and understand their data better. </a:t>
            </a:r>
            <a:endParaRPr b="0" lang="en-US" sz="2000" spc="-1" strike="noStrike">
              <a:latin typeface="Arial"/>
            </a:endParaRPr>
          </a:p>
          <a:p>
            <a:r>
              <a:rPr b="0" lang="en-US" sz="2000" spc="-1" strike="noStrike">
                <a:latin typeface="Arial"/>
              </a:rPr>
              <a:t>This allows our users to better judge when and why their model might work or fail, or how to improve data quality and data collection.</a:t>
            </a:r>
            <a:endParaRPr b="0" lang="en-US" sz="2000" spc="-1" strike="noStrike">
              <a:latin typeface="Arial"/>
            </a:endParaRPr>
          </a:p>
          <a:p>
            <a:endParaRPr b="0" lang="en-US" sz="2000" spc="-1" strike="noStrike">
              <a:latin typeface="Arial"/>
            </a:endParaRPr>
          </a:p>
          <a:p>
            <a:endParaRPr b="0" lang="en-US" sz="2000" spc="-1" strike="noStrike">
              <a:latin typeface="Arial"/>
            </a:endParaRPr>
          </a:p>
          <a:p>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sldImg"/>
          </p:nvPr>
        </p:nvSpPr>
        <p:spPr>
          <a:xfrm>
            <a:off x="1371600" y="764280"/>
            <a:ext cx="5028480" cy="3771360"/>
          </a:xfrm>
          <a:prstGeom prst="rect">
            <a:avLst/>
          </a:prstGeom>
        </p:spPr>
      </p:sp>
      <p:sp>
        <p:nvSpPr>
          <p:cNvPr id="175" name="PlaceHolder 2"/>
          <p:cNvSpPr>
            <a:spLocks noGrp="1"/>
          </p:cNvSpPr>
          <p:nvPr>
            <p:ph type="body"/>
          </p:nvPr>
        </p:nvSpPr>
        <p:spPr>
          <a:xfrm>
            <a:off x="777240" y="4777560"/>
            <a:ext cx="6217560" cy="4816800"/>
          </a:xfrm>
          <a:prstGeom prst="rect">
            <a:avLst/>
          </a:prstGeom>
        </p:spPr>
        <p:txBody>
          <a:bodyPr lIns="0" rIns="0" tIns="0" bIns="0"/>
          <a:p>
            <a:r>
              <a:rPr b="0" lang="en-US" sz="2000" spc="-1" strike="noStrike">
                <a:latin typeface="Arial"/>
              </a:rPr>
              <a:t>Finally, we’re working on tools build on top of scikit-learn for more automated machine learning.</a:t>
            </a:r>
            <a:endParaRPr b="0" lang="en-US" sz="2000" spc="-1" strike="noStrike">
              <a:latin typeface="Arial"/>
            </a:endParaRPr>
          </a:p>
          <a:p>
            <a:endParaRPr b="0" lang="en-US" sz="2000" spc="-1" strike="noStrike">
              <a:latin typeface="Arial"/>
            </a:endParaRPr>
          </a:p>
          <a:p>
            <a:r>
              <a:rPr b="0" lang="en-US" sz="2000" spc="-1" strike="noStrike">
                <a:latin typeface="Arial"/>
              </a:rPr>
              <a:t>What we’re trying to automate is parameter tuning and selecting the right algorithms. These are things that are actually fairly easy to automate to some degree.</a:t>
            </a:r>
            <a:endParaRPr b="0" lang="en-US" sz="2000" spc="-1" strike="noStrike">
              <a:latin typeface="Arial"/>
            </a:endParaRPr>
          </a:p>
          <a:p>
            <a:endParaRPr b="0" lang="en-US" sz="2000" spc="-1" strike="noStrike">
              <a:latin typeface="Arial"/>
            </a:endParaRPr>
          </a:p>
          <a:p>
            <a:r>
              <a:rPr b="0" lang="en-US" sz="2000" spc="-1" strike="noStrike">
                <a:latin typeface="Arial"/>
              </a:rPr>
              <a:t>The hard part in machine learning is collecting and preparing the data and understanding the interaction between data and model. So we’re automating one part, but the goal is to enable the user to iterate more quickly on other aspects. I want the human in the loop, but I don’t want the user to waste their time tuning parameter. I want them to interpret the results.</a:t>
            </a:r>
            <a:endParaRPr b="0" lang="en-US" sz="2000" spc="-1" strike="noStrike">
              <a:latin typeface="Arial"/>
            </a:endParaRPr>
          </a:p>
          <a:p>
            <a:r>
              <a:rPr b="0" lang="en-US" sz="2000" spc="-1" strike="noStrike">
                <a:latin typeface="Arial"/>
              </a:rPr>
              <a:t>So dabl tries to create an interactive loop in which the user can spend their time where it matters, looking at the data and looking at the model, not tuning it.</a:t>
            </a:r>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sldImg"/>
          </p:nvPr>
        </p:nvSpPr>
        <p:spPr>
          <a:xfrm>
            <a:off x="1371600" y="764280"/>
            <a:ext cx="5028480" cy="3771360"/>
          </a:xfrm>
          <a:prstGeom prst="rect">
            <a:avLst/>
          </a:prstGeom>
        </p:spPr>
      </p:sp>
      <p:sp>
        <p:nvSpPr>
          <p:cNvPr id="177" name="PlaceHolder 2"/>
          <p:cNvSpPr>
            <a:spLocks noGrp="1"/>
          </p:cNvSpPr>
          <p:nvPr>
            <p:ph type="body"/>
          </p:nvPr>
        </p:nvSpPr>
        <p:spPr>
          <a:xfrm>
            <a:off x="777240" y="4777560"/>
            <a:ext cx="6217560" cy="5502600"/>
          </a:xfrm>
          <a:prstGeom prst="rect">
            <a:avLst/>
          </a:prstGeom>
        </p:spPr>
        <p:txBody>
          <a:bodyPr lIns="0" rIns="0" tIns="0" bIns="0"/>
          <a:p>
            <a:r>
              <a:rPr b="0" lang="en-US" sz="1800" spc="-1" strike="noStrike">
                <a:latin typeface="Arial"/>
              </a:rPr>
              <a:t>So I think there is a lot of very exciting and impactful work that we can do here, and reduce the barrier to entry for machine learning even more, both for academia and industry. Providing tools that encourage best practices, like data visualization and model inspection will also improve how people use machine learning in practice.</a:t>
            </a:r>
            <a:endParaRPr b="0" lang="en-US" sz="1800" spc="-1" strike="noStrike">
              <a:latin typeface="Arial"/>
            </a:endParaRPr>
          </a:p>
          <a:p>
            <a:endParaRPr b="0" lang="en-US" sz="1800" spc="-1" strike="noStrike">
              <a:latin typeface="Arial"/>
            </a:endParaRPr>
          </a:p>
          <a:p>
            <a:r>
              <a:rPr b="0" lang="en-US" sz="2000" spc="-1" strike="noStrike">
                <a:latin typeface="Arial"/>
              </a:rPr>
              <a:t>Investing in this infrastructure is hugely productive, both for the scientific community and data science in industry, and the contributions my team has made so far have already been tremendously useful.</a:t>
            </a:r>
            <a:endParaRPr b="0" lang="en-US" sz="2000" spc="-1" strike="noStrike">
              <a:latin typeface="Arial"/>
            </a:endParaRPr>
          </a:p>
          <a:p>
            <a:r>
              <a:rPr b="0" lang="en-US" sz="2000" spc="-1" strike="noStrike">
                <a:latin typeface="Arial"/>
              </a:rPr>
              <a:t>I hope that we can slowly convince both academia and industry how effective investing in better tools can be, and how much value is created.</a:t>
            </a:r>
            <a:endParaRPr b="0" lang="en-US" sz="2000" spc="-1" strike="noStrike">
              <a:latin typeface="Arial"/>
            </a:endParaRPr>
          </a:p>
          <a:p>
            <a:endParaRPr b="0" lang="en-US" sz="2000" spc="-1" strike="noStrike">
              <a:latin typeface="Arial"/>
            </a:endParaRPr>
          </a:p>
          <a:p>
            <a:endParaRPr b="0" lang="en-US" sz="2000" spc="-1" strike="noStrike">
              <a:latin typeface="Arial"/>
            </a:endParaRPr>
          </a:p>
          <a:p>
            <a:endParaRPr b="0" lang="en-US" sz="2000" spc="-1" strike="noStrike">
              <a:latin typeface="Arial"/>
            </a:endParaRPr>
          </a:p>
          <a:p>
            <a:endParaRPr b="0" lang="en-US" sz="2000" spc="-1" strike="noStrike">
              <a:latin typeface="Arial"/>
            </a:endParaRPr>
          </a:p>
          <a:p>
            <a:endParaRPr b="0" lang="en-US" sz="2000" spc="-1" strike="noStrike">
              <a:latin typeface="Arial"/>
            </a:endParaRPr>
          </a:p>
          <a:p>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sldImg"/>
          </p:nvPr>
        </p:nvSpPr>
        <p:spPr>
          <a:xfrm>
            <a:off x="1371600" y="764280"/>
            <a:ext cx="5028480" cy="3771360"/>
          </a:xfrm>
          <a:prstGeom prst="rect">
            <a:avLst/>
          </a:prstGeom>
        </p:spPr>
      </p:sp>
      <p:sp>
        <p:nvSpPr>
          <p:cNvPr id="179" name="PlaceHolder 2"/>
          <p:cNvSpPr>
            <a:spLocks noGrp="1"/>
          </p:cNvSpPr>
          <p:nvPr>
            <p:ph type="body"/>
          </p:nvPr>
        </p:nvSpPr>
        <p:spPr>
          <a:xfrm>
            <a:off x="777240" y="4777560"/>
            <a:ext cx="6217560" cy="4525920"/>
          </a:xfrm>
          <a:prstGeom prst="rect">
            <a:avLst/>
          </a:prstGeom>
        </p:spPr>
        <p:txBody>
          <a:bodyPr lIns="0" rIns="0" tIns="0" bIns="0"/>
          <a:p>
            <a:endParaRPr b="0" lang="en-US" sz="2000" spc="-1" strike="noStrike">
              <a:latin typeface="Arial"/>
            </a:endParaRPr>
          </a:p>
          <a:p>
            <a:endParaRPr b="0" lang="en-US" sz="2000" spc="-1" strike="noStrike">
              <a:latin typeface="Arial"/>
            </a:endParaRPr>
          </a:p>
          <a:p>
            <a:r>
              <a:rPr b="0" lang="en-US" sz="2000" spc="-1" strike="noStrike">
                <a:latin typeface="Arial"/>
              </a:rPr>
              <a:t>Thank you for your attention and I’m happy to take any questions!</a:t>
            </a: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sldImg"/>
          </p:nvPr>
        </p:nvSpPr>
        <p:spPr>
          <a:xfrm>
            <a:off x="1371600" y="764280"/>
            <a:ext cx="5028480" cy="3771360"/>
          </a:xfrm>
          <a:prstGeom prst="rect">
            <a:avLst/>
          </a:prstGeom>
        </p:spPr>
      </p:sp>
      <p:sp>
        <p:nvSpPr>
          <p:cNvPr id="139" name="PlaceHolder 2"/>
          <p:cNvSpPr>
            <a:spLocks noGrp="1"/>
          </p:cNvSpPr>
          <p:nvPr>
            <p:ph type="body"/>
          </p:nvPr>
        </p:nvSpPr>
        <p:spPr>
          <a:xfrm>
            <a:off x="777240" y="4777560"/>
            <a:ext cx="6217560" cy="4607640"/>
          </a:xfrm>
          <a:prstGeom prst="rect">
            <a:avLst/>
          </a:prstGeom>
        </p:spPr>
        <p:txBody>
          <a:bodyPr lIns="0" rIns="0" tIns="0" bIns="0"/>
          <a:p>
            <a:r>
              <a:rPr b="0" lang="en-US" sz="1800" spc="-1" strike="noStrike">
                <a:latin typeface="Arial"/>
              </a:rPr>
              <a:t>I care a lot about software, because I think software is an important tool for science.</a:t>
            </a:r>
            <a:endParaRPr b="0" lang="en-US" sz="1800" spc="-1" strike="noStrike">
              <a:latin typeface="Arial"/>
            </a:endParaRPr>
          </a:p>
          <a:p>
            <a:r>
              <a:rPr b="0" lang="en-US" sz="1800" spc="-1" strike="noStrike">
                <a:latin typeface="Arial"/>
              </a:rPr>
              <a:t>Here is a well-known quote on reproducible research that I really believe in. It says (…)</a:t>
            </a:r>
            <a:endParaRPr b="0" lang="en-US" sz="1800" spc="-1" strike="noStrike">
              <a:latin typeface="Arial"/>
            </a:endParaRPr>
          </a:p>
          <a:p>
            <a:r>
              <a:rPr b="0" lang="en-US" sz="1800" spc="-1" strike="noStrike">
                <a:latin typeface="Arial"/>
              </a:rPr>
              <a:t>The actual scholarship is the software, and the data. And so how this software is written is very important to how good the science is. In particular, bad software leads to bad science, while good, and easy to use tools enables good science and reproducible science.</a:t>
            </a:r>
            <a:endParaRPr b="0" lang="en-US" sz="1800" spc="-1" strike="noStrike">
              <a:latin typeface="Arial"/>
            </a:endParaRPr>
          </a:p>
          <a:p>
            <a:r>
              <a:rPr b="0" lang="en-US" sz="1800" spc="-1" strike="noStrike">
                <a:latin typeface="Arial"/>
              </a:rPr>
              <a:t>We need open software, that’s available for everybody, and that can be reviewed and inspected. This is why I and others have pushed for the adoption of open source principles in scientific software – quite successfully.</a:t>
            </a:r>
            <a:endParaRPr b="0" lang="en-US" sz="1800" spc="-1" strike="noStrike">
              <a:latin typeface="Arial"/>
            </a:endParaRPr>
          </a:p>
          <a:p>
            <a:endParaRPr b="0" lang="en-US" sz="1800" spc="-1" strike="noStrike">
              <a:latin typeface="Arial"/>
            </a:endParaRPr>
          </a:p>
          <a:p>
            <a:r>
              <a:rPr b="0" lang="en-US" sz="1800" spc="-1" strike="noStrike">
                <a:latin typeface="Arial"/>
              </a:rPr>
              <a:t>I see myself very much as a tool-builder that provides tools for others to do science. I don’t do a lot of research myself, but the software I build is used by many researchers across disciplines.</a:t>
            </a:r>
            <a:endParaRPr b="0" lang="en-US" sz="18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sldImg"/>
          </p:nvPr>
        </p:nvSpPr>
        <p:spPr>
          <a:xfrm>
            <a:off x="1371600" y="764280"/>
            <a:ext cx="5028480" cy="3771360"/>
          </a:xfrm>
          <a:prstGeom prst="rect">
            <a:avLst/>
          </a:prstGeom>
        </p:spPr>
      </p:sp>
      <p:sp>
        <p:nvSpPr>
          <p:cNvPr id="141" name="PlaceHolder 2"/>
          <p:cNvSpPr>
            <a:spLocks noGrp="1"/>
          </p:cNvSpPr>
          <p:nvPr>
            <p:ph type="body"/>
          </p:nvPr>
        </p:nvSpPr>
        <p:spPr>
          <a:xfrm>
            <a:off x="777240" y="4777560"/>
            <a:ext cx="6217560" cy="4525920"/>
          </a:xfrm>
          <a:prstGeom prst="rect">
            <a:avLst/>
          </a:prstGeom>
        </p:spPr>
        <p:txBody>
          <a:bodyPr lIns="0" rIns="0" tIns="0" bIns="0"/>
          <a:p>
            <a:r>
              <a:rPr b="0" lang="en-US" sz="1600" spc="-1" strike="noStrike">
                <a:latin typeface="Arial"/>
              </a:rPr>
              <a:t>The software I’m working on is part of what’s known as PyData or the scientific python ecosystem. This ecosystem has found tremendous adoption in science. Here is an example from Astronomy, where there has been spectacular growth.</a:t>
            </a:r>
            <a:endParaRPr b="0" lang="en-US" sz="1600" spc="-1" strike="noStrike">
              <a:latin typeface="Arial"/>
            </a:endParaRPr>
          </a:p>
          <a:p>
            <a:r>
              <a:rPr b="0" lang="en-US" sz="1600" spc="-1" strike="noStrike">
                <a:latin typeface="Arial"/>
              </a:rPr>
              <a:t>People move away from low level languages and proprietary solutions to Python.</a:t>
            </a:r>
            <a:endParaRPr b="0" lang="en-US" sz="1600" spc="-1" strike="noStrike">
              <a:latin typeface="Arial"/>
            </a:endParaRPr>
          </a:p>
          <a:p>
            <a:r>
              <a:rPr b="0" lang="en-US" sz="1600" spc="-1" strike="noStrike">
                <a:latin typeface="Arial"/>
              </a:rPr>
              <a:t>You could plot similar graphs for other disciplines, like biology or earth science or neuroscience and would see similar trends. </a:t>
            </a:r>
            <a:endParaRPr b="0" lang="en-US" sz="1600" spc="-1" strike="noStrike">
              <a:latin typeface="Arial"/>
            </a:endParaRPr>
          </a:p>
          <a:p>
            <a:r>
              <a:rPr b="0" lang="en-US" sz="1600" spc="-1" strike="noStrike">
                <a:latin typeface="Arial"/>
                <a:ea typeface="Noto Sans CJK SC Regular"/>
              </a:rPr>
              <a:t>The other big player in this field is the R programming language, which is a domain specific language for statistical analysis. Some fields that have a closer connection to statistics prefer using R over python. </a:t>
            </a:r>
            <a:r>
              <a:rPr b="0" lang="en-US" sz="1600" spc="-1" strike="noStrike">
                <a:latin typeface="Arial"/>
              </a:rPr>
              <a:t>R is also open source and has many great tools for statistical analysis and visualization available.</a:t>
            </a:r>
            <a:endParaRPr b="0" lang="en-US" sz="1600" spc="-1" strike="noStrike">
              <a:latin typeface="Arial"/>
            </a:endParaRPr>
          </a:p>
          <a:p>
            <a:r>
              <a:rPr b="0" lang="en-US" sz="1600" spc="-1" strike="noStrike">
                <a:latin typeface="Arial"/>
              </a:rPr>
              <a:t>This is not an either-or. Both are important tools for scientists, though the adoption of Python is much greater, both in industry and academia.</a:t>
            </a:r>
            <a:endParaRPr b="0" lang="en-US" sz="1600" spc="-1" strike="noStrike">
              <a:latin typeface="Arial"/>
            </a:endParaRPr>
          </a:p>
          <a:p>
            <a:endParaRPr b="0" lang="en-US" sz="16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sldImg"/>
          </p:nvPr>
        </p:nvSpPr>
        <p:spPr>
          <a:xfrm>
            <a:off x="1371600" y="764280"/>
            <a:ext cx="5028480" cy="3771360"/>
          </a:xfrm>
          <a:prstGeom prst="rect">
            <a:avLst/>
          </a:prstGeom>
        </p:spPr>
      </p:sp>
      <p:sp>
        <p:nvSpPr>
          <p:cNvPr id="143" name="PlaceHolder 2"/>
          <p:cNvSpPr>
            <a:spLocks noGrp="1"/>
          </p:cNvSpPr>
          <p:nvPr>
            <p:ph type="body"/>
          </p:nvPr>
        </p:nvSpPr>
        <p:spPr>
          <a:xfrm>
            <a:off x="777240" y="4777560"/>
            <a:ext cx="6217560" cy="4525920"/>
          </a:xfrm>
          <a:prstGeom prst="rect">
            <a:avLst/>
          </a:prstGeom>
        </p:spPr>
        <p:txBody>
          <a:bodyPr lIns="0" rIns="0" tIns="0" bIns="0"/>
          <a:p>
            <a:r>
              <a:rPr b="0" lang="en-US" sz="1800" spc="-1" strike="noStrike">
                <a:latin typeface="Arial"/>
              </a:rPr>
              <a:t>Let me provide some data points on the use and impact of the scientific python ecosystem. It was used in the discovery of gravitational waves, and the data analysis for this discovery was made openly available.</a:t>
            </a:r>
            <a:endParaRPr b="0" lang="en-US" sz="1800" spc="-1" strike="noStrike">
              <a:latin typeface="Arial"/>
            </a:endParaRPr>
          </a:p>
          <a:p>
            <a:endParaRPr b="0" lang="en-US" sz="1800" spc="-1" strike="noStrike">
              <a:latin typeface="Arial"/>
            </a:endParaRPr>
          </a:p>
          <a:p>
            <a:r>
              <a:rPr b="0" lang="en-US" sz="1800" spc="-1" strike="noStrike">
                <a:latin typeface="Arial"/>
              </a:rPr>
              <a:t>It’s indespensable in biology and training biologists.</a:t>
            </a:r>
            <a:endParaRPr b="0" lang="en-US" sz="1800" spc="-1" strike="noStrike">
              <a:latin typeface="Arial"/>
            </a:endParaRPr>
          </a:p>
          <a:p>
            <a:r>
              <a:rPr b="0" lang="en-US" sz="1800" spc="-1" strike="noStrike">
                <a:latin typeface="Arial"/>
              </a:rPr>
              <a:t>You might have seen this picture of a black hole recently, it, of course, has also been made using the scientific python ecosystem.</a:t>
            </a:r>
            <a:endParaRPr b="0" lang="en-US" sz="1800" spc="-1" strike="noStrike">
              <a:latin typeface="Arial"/>
            </a:endParaRPr>
          </a:p>
          <a:p>
            <a:endParaRPr b="0" lang="en-US" sz="1800" spc="-1" strike="noStrike">
              <a:latin typeface="Arial"/>
            </a:endParaRPr>
          </a:p>
          <a:p>
            <a:r>
              <a:rPr b="0" lang="en-US" sz="1800" spc="-1" strike="noStrike">
                <a:latin typeface="Arial"/>
              </a:rPr>
              <a:t>It’s fair to say that a large fraction of computational science that’s done in any discipline, anywhere in the world, builds on the scientific python ecosystem.</a:t>
            </a:r>
            <a:endParaRPr b="0" lang="en-US" sz="18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sldImg"/>
          </p:nvPr>
        </p:nvSpPr>
        <p:spPr>
          <a:xfrm>
            <a:off x="1371600" y="764280"/>
            <a:ext cx="5028480" cy="3771360"/>
          </a:xfrm>
          <a:prstGeom prst="rect">
            <a:avLst/>
          </a:prstGeom>
        </p:spPr>
      </p:sp>
      <p:sp>
        <p:nvSpPr>
          <p:cNvPr id="145" name="PlaceHolder 2"/>
          <p:cNvSpPr>
            <a:spLocks noGrp="1"/>
          </p:cNvSpPr>
          <p:nvPr>
            <p:ph type="body"/>
          </p:nvPr>
        </p:nvSpPr>
        <p:spPr>
          <a:xfrm>
            <a:off x="777240" y="4777560"/>
            <a:ext cx="6217560" cy="4816800"/>
          </a:xfrm>
          <a:prstGeom prst="rect">
            <a:avLst/>
          </a:prstGeom>
        </p:spPr>
        <p:txBody>
          <a:bodyPr lIns="0" rIns="0" tIns="0" bIns="0"/>
          <a:p>
            <a:r>
              <a:rPr b="0" lang="en-US" sz="2000" spc="-1" strike="noStrike">
                <a:latin typeface="Arial"/>
              </a:rPr>
              <a:t>Let me explain a bit more what I mean by the scientifc python ecosystem. Sometimes I and others just say “Python”. Python is the programming language that is used to build all these tools. But the real strength of the ecosystem is in all the tools that are created using Python and that integrate to create the ecosystem.</a:t>
            </a:r>
            <a:endParaRPr b="0" lang="en-US" sz="2000" spc="-1" strike="noStrike">
              <a:latin typeface="Arial"/>
            </a:endParaRPr>
          </a:p>
          <a:p>
            <a:r>
              <a:rPr b="0" lang="en-US" sz="2000" spc="-1" strike="noStrike">
                <a:latin typeface="Arial"/>
              </a:rPr>
              <a:t>So at the bottom we have the language Python. Above that we have tools for efficient numeric computation, in particular numpy and cython, and tools for interactive computing and exploratory analysis, jupyter and ipython.</a:t>
            </a:r>
            <a:endParaRPr b="0" lang="en-US" sz="2000" spc="-1" strike="noStrike">
              <a:latin typeface="Arial"/>
            </a:endParaRPr>
          </a:p>
          <a:p>
            <a:r>
              <a:rPr b="0" lang="en-US" sz="2000" spc="-1" strike="noStrike">
                <a:latin typeface="Arial"/>
              </a:rPr>
              <a:t>The layer above builds on these tools, and consists of libraries for working with n-dimensional data, doing data visualization, doing optimization and doing ETL.</a:t>
            </a:r>
            <a:endParaRPr b="0" lang="en-US" sz="2000" spc="-1" strike="noStrike">
              <a:latin typeface="Arial"/>
            </a:endParaRPr>
          </a:p>
          <a:p>
            <a:r>
              <a:rPr b="0" lang="en-US" sz="2000" spc="-1" strike="noStrike">
                <a:latin typeface="Arial"/>
              </a:rPr>
              <a:t>Everybody that uses Python for data science in  industry or academia uses this layer.</a:t>
            </a:r>
            <a:endParaRPr b="0" lang="en-US"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sldImg"/>
          </p:nvPr>
        </p:nvSpPr>
        <p:spPr>
          <a:xfrm>
            <a:off x="1371600" y="764280"/>
            <a:ext cx="5028480" cy="3771360"/>
          </a:xfrm>
          <a:prstGeom prst="rect">
            <a:avLst/>
          </a:prstGeom>
        </p:spPr>
      </p:sp>
      <p:sp>
        <p:nvSpPr>
          <p:cNvPr id="147" name="PlaceHolder 2"/>
          <p:cNvSpPr>
            <a:spLocks noGrp="1"/>
          </p:cNvSpPr>
          <p:nvPr>
            <p:ph type="body"/>
          </p:nvPr>
        </p:nvSpPr>
        <p:spPr>
          <a:xfrm>
            <a:off x="777240" y="4777560"/>
            <a:ext cx="6217560" cy="4662360"/>
          </a:xfrm>
          <a:prstGeom prst="rect">
            <a:avLst/>
          </a:prstGeom>
        </p:spPr>
        <p:txBody>
          <a:bodyPr lIns="0" rIns="0" tIns="0" bIns="0"/>
          <a:p>
            <a:r>
              <a:rPr b="0" lang="en-US" sz="1800" spc="-1" strike="noStrike">
                <a:latin typeface="Arial"/>
              </a:rPr>
              <a:t>Building on these are more specialized libraries, like scikit-learn for machine learning. There’s also tools for statistics, image analysis, working with graphs, probablistic modeling and many more.</a:t>
            </a:r>
            <a:endParaRPr b="0" lang="en-US" sz="1800" spc="-1" strike="noStrike">
              <a:latin typeface="Arial"/>
            </a:endParaRPr>
          </a:p>
          <a:p>
            <a:endParaRPr b="0" lang="en-US" sz="1800" spc="-1" strike="noStrike">
              <a:latin typeface="Arial"/>
            </a:endParaRPr>
          </a:p>
          <a:p>
            <a:r>
              <a:rPr b="0" lang="en-US" sz="1800" spc="-1" strike="noStrike">
                <a:latin typeface="Arial"/>
              </a:rPr>
              <a:t>Finally on top of the stack, we have domain specific packages like astropy, biopython,  and many more.</a:t>
            </a:r>
            <a:endParaRPr b="0" lang="en-US" sz="1800" spc="-1" strike="noStrike">
              <a:latin typeface="Arial"/>
            </a:endParaRPr>
          </a:p>
          <a:p>
            <a:endParaRPr b="0" lang="en-US" sz="1800" spc="-1" strike="noStrike">
              <a:latin typeface="Arial"/>
            </a:endParaRPr>
          </a:p>
          <a:p>
            <a:r>
              <a:rPr b="0" lang="en-US" sz="1800" spc="-1" strike="noStrike">
                <a:latin typeface="Arial"/>
              </a:rPr>
              <a:t>So when someone says Python in the context of science or data science, what is meant is the collection of all of these projects working together. There is a tight integration which makes this collection of projects be the ideal tool-box for data science.</a:t>
            </a:r>
            <a:endParaRPr b="0" lang="en-US" sz="1800" spc="-1" strike="noStrike">
              <a:latin typeface="Arial"/>
            </a:endParaRPr>
          </a:p>
          <a:p>
            <a:endParaRPr b="0" lang="en-US" sz="1800" spc="-1" strike="noStrike">
              <a:latin typeface="Arial"/>
            </a:endParaRPr>
          </a:p>
          <a:p>
            <a:r>
              <a:rPr b="0" lang="en-US" sz="1800" spc="-1" strike="noStrike">
                <a:latin typeface="Arial"/>
              </a:rPr>
              <a:t>So far, that all sounds great, right? And actually both the python community and adoption in the scientific community have made strides and I’m very happy about this. But there are some serious problems for the ecosystem.</a:t>
            </a:r>
            <a:endParaRPr b="0" lang="en-US" sz="18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sldImg"/>
          </p:nvPr>
        </p:nvSpPr>
        <p:spPr>
          <a:xfrm>
            <a:off x="1371600" y="764280"/>
            <a:ext cx="5028480" cy="3771360"/>
          </a:xfrm>
          <a:prstGeom prst="rect">
            <a:avLst/>
          </a:prstGeom>
        </p:spPr>
      </p:sp>
      <p:sp>
        <p:nvSpPr>
          <p:cNvPr id="149"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Let’s look at this roadmap document from the NSF. This is the current draft from April about how to transform science through cyberinfrastructure – which mostly means software.</a:t>
            </a:r>
            <a:endParaRPr b="0" lang="en-US" sz="2000" spc="-1" strike="noStrike">
              <a:latin typeface="Arial"/>
            </a:endParaRPr>
          </a:p>
          <a:p>
            <a:endParaRPr b="0" lang="en-US" sz="2000" spc="-1" strike="noStrike">
              <a:latin typeface="Arial"/>
            </a:endParaRPr>
          </a:p>
          <a:p>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sldImg"/>
          </p:nvPr>
        </p:nvSpPr>
        <p:spPr>
          <a:xfrm>
            <a:off x="1371600" y="764280"/>
            <a:ext cx="5028480" cy="3771360"/>
          </a:xfrm>
          <a:prstGeom prst="rect">
            <a:avLst/>
          </a:prstGeom>
        </p:spPr>
      </p:sp>
      <p:sp>
        <p:nvSpPr>
          <p:cNvPr id="151" name="PlaceHolder 2"/>
          <p:cNvSpPr>
            <a:spLocks noGrp="1"/>
          </p:cNvSpPr>
          <p:nvPr>
            <p:ph type="body"/>
          </p:nvPr>
        </p:nvSpPr>
        <p:spPr>
          <a:xfrm>
            <a:off x="777240" y="4777560"/>
            <a:ext cx="6355080" cy="5402880"/>
          </a:xfrm>
          <a:prstGeom prst="rect">
            <a:avLst/>
          </a:prstGeom>
        </p:spPr>
        <p:txBody>
          <a:bodyPr lIns="0" rIns="0" tIns="0" bIns="0"/>
          <a:p>
            <a:r>
              <a:rPr b="0" lang="en-US" sz="1600" spc="-1" strike="noStrike">
                <a:latin typeface="Arial"/>
              </a:rPr>
              <a:t>Shockingly, this document doesn’t mention Python or the scientific python ecosystem. It also doesn’t mention R. In fact, it doesn’t mention even the concept of open source.</a:t>
            </a:r>
            <a:endParaRPr b="0" lang="en-US" sz="1600" spc="-1" strike="noStrike">
              <a:latin typeface="Arial"/>
            </a:endParaRPr>
          </a:p>
          <a:p>
            <a:r>
              <a:rPr b="0" lang="en-US" sz="1600" spc="-1" strike="noStrike">
                <a:latin typeface="Arial"/>
              </a:rPr>
              <a:t>I just laid out to you that the scientific python stack is the computational basis of most of the science that’s funded by the NSF. Yet their vision completely ignores it.</a:t>
            </a:r>
            <a:endParaRPr b="0" lang="en-US" sz="1600" spc="-1" strike="noStrike">
              <a:latin typeface="Arial"/>
            </a:endParaRPr>
          </a:p>
          <a:p>
            <a:endParaRPr b="0" lang="en-US" sz="1600" spc="-1" strike="noStrike">
              <a:latin typeface="Arial"/>
            </a:endParaRPr>
          </a:p>
          <a:p>
            <a:r>
              <a:rPr b="0" lang="en-US" sz="1600" spc="-1" strike="noStrike">
                <a:latin typeface="Arial"/>
              </a:rPr>
              <a:t>This is a symptom of the academic community undervaluing software tools, and not providing enough support.</a:t>
            </a:r>
            <a:endParaRPr b="0" lang="en-US" sz="1600" spc="-1" strike="noStrike">
              <a:latin typeface="Arial"/>
            </a:endParaRPr>
          </a:p>
          <a:p>
            <a:r>
              <a:rPr b="0" lang="en-US" sz="1600" spc="-1" strike="noStrike">
                <a:latin typeface="Arial"/>
              </a:rPr>
              <a:t>Unfortunately, industry is not much better here and most of the projects I mentioned above are build primarily on volunteer labor and barely have any financial support.</a:t>
            </a:r>
            <a:endParaRPr b="0" lang="en-US" sz="1600" spc="-1" strike="noStrike">
              <a:latin typeface="Arial"/>
            </a:endParaRPr>
          </a:p>
          <a:p>
            <a:r>
              <a:rPr b="0" lang="en-US" sz="1600" spc="-1" strike="noStrike">
                <a:latin typeface="Arial"/>
              </a:rPr>
              <a:t>This is quite astonishing if you think about it.</a:t>
            </a:r>
            <a:endParaRPr b="0" lang="en-US" sz="1600" spc="-1" strike="noStrike">
              <a:latin typeface="Arial"/>
            </a:endParaRPr>
          </a:p>
          <a:p>
            <a:endParaRPr b="0" lang="en-US" sz="1600" spc="-1" strike="noStrike">
              <a:latin typeface="Arial"/>
            </a:endParaRPr>
          </a:p>
          <a:p>
            <a:r>
              <a:rPr b="0" lang="en-US" sz="1600" spc="-1" strike="noStrike">
                <a:latin typeface="Arial"/>
              </a:rPr>
              <a:t>Maybe I have time to come back to that later, but let’s leave it at this and talk about scikit-learn now.</a:t>
            </a:r>
            <a:endParaRPr b="0" lang="en-US" sz="16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latin typeface="Arial"/>
            </a:endParaRPr>
          </a:p>
        </p:txBody>
      </p:sp>
      <p:sp>
        <p:nvSpPr>
          <p:cNvPr id="28" name="PlaceHolder 2"/>
          <p:cNvSpPr>
            <a:spLocks noGrp="1"/>
          </p:cNvSpPr>
          <p:nvPr>
            <p:ph type="body"/>
          </p:nvPr>
        </p:nvSpPr>
        <p:spPr>
          <a:xfrm>
            <a:off x="504000" y="1769040"/>
            <a:ext cx="9071640" cy="20912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504000" y="4059360"/>
            <a:ext cx="907164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latin typeface="Arial"/>
            </a:endParaRPr>
          </a:p>
        </p:txBody>
      </p:sp>
      <p:sp>
        <p:nvSpPr>
          <p:cNvPr id="31" name="PlaceHolder 2"/>
          <p:cNvSpPr>
            <a:spLocks noGrp="1"/>
          </p:cNvSpPr>
          <p:nvPr>
            <p:ph type="body"/>
          </p:nvPr>
        </p:nvSpPr>
        <p:spPr>
          <a:xfrm>
            <a:off x="504000" y="1769040"/>
            <a:ext cx="4426920" cy="2091240"/>
          </a:xfrm>
          <a:prstGeom prst="rect">
            <a:avLst/>
          </a:prstGeom>
        </p:spPr>
        <p:txBody>
          <a:bodyPr lIns="0" rIns="0" tIns="0" bIns="0">
            <a:normAutofit/>
          </a:bodyPr>
          <a:p>
            <a:endParaRPr b="0" lang="en-US" sz="3200" spc="-1" strike="noStrike">
              <a:latin typeface="Arial"/>
            </a:endParaRPr>
          </a:p>
        </p:txBody>
      </p:sp>
      <p:sp>
        <p:nvSpPr>
          <p:cNvPr id="32" name="PlaceHolder 3"/>
          <p:cNvSpPr>
            <a:spLocks noGrp="1"/>
          </p:cNvSpPr>
          <p:nvPr>
            <p:ph type="body"/>
          </p:nvPr>
        </p:nvSpPr>
        <p:spPr>
          <a:xfrm>
            <a:off x="5152680" y="1769040"/>
            <a:ext cx="4426920" cy="2091240"/>
          </a:xfrm>
          <a:prstGeom prst="rect">
            <a:avLst/>
          </a:prstGeom>
        </p:spPr>
        <p:txBody>
          <a:bodyPr lIns="0" rIns="0" tIns="0" bIns="0">
            <a:normAutofit/>
          </a:bodyPr>
          <a:p>
            <a:endParaRPr b="0" lang="en-US" sz="3200" spc="-1" strike="noStrike">
              <a:latin typeface="Arial"/>
            </a:endParaRPr>
          </a:p>
        </p:txBody>
      </p:sp>
      <p:sp>
        <p:nvSpPr>
          <p:cNvPr id="33" name="PlaceHolder 4"/>
          <p:cNvSpPr>
            <a:spLocks noGrp="1"/>
          </p:cNvSpPr>
          <p:nvPr>
            <p:ph type="body"/>
          </p:nvPr>
        </p:nvSpPr>
        <p:spPr>
          <a:xfrm>
            <a:off x="504000" y="4059360"/>
            <a:ext cx="4426920" cy="2091240"/>
          </a:xfrm>
          <a:prstGeom prst="rect">
            <a:avLst/>
          </a:prstGeom>
        </p:spPr>
        <p:txBody>
          <a:bodyPr lIns="0" rIns="0" tIns="0" bIns="0">
            <a:normAutofit/>
          </a:bodyPr>
          <a:p>
            <a:endParaRPr b="0" lang="en-US" sz="3200" spc="-1" strike="noStrike">
              <a:latin typeface="Arial"/>
            </a:endParaRPr>
          </a:p>
        </p:txBody>
      </p:sp>
      <p:sp>
        <p:nvSpPr>
          <p:cNvPr id="34" name="PlaceHolder 5"/>
          <p:cNvSpPr>
            <a:spLocks noGrp="1"/>
          </p:cNvSpPr>
          <p:nvPr>
            <p:ph type="body"/>
          </p:nvPr>
        </p:nvSpPr>
        <p:spPr>
          <a:xfrm>
            <a:off x="5152680" y="4059360"/>
            <a:ext cx="442692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latin typeface="Arial"/>
            </a:endParaRPr>
          </a:p>
        </p:txBody>
      </p:sp>
      <p:sp>
        <p:nvSpPr>
          <p:cNvPr id="36" name="PlaceHolder 2"/>
          <p:cNvSpPr>
            <a:spLocks noGrp="1"/>
          </p:cNvSpPr>
          <p:nvPr>
            <p:ph type="body"/>
          </p:nvPr>
        </p:nvSpPr>
        <p:spPr>
          <a:xfrm>
            <a:off x="504000" y="1769040"/>
            <a:ext cx="2920680" cy="2091240"/>
          </a:xfrm>
          <a:prstGeom prst="rect">
            <a:avLst/>
          </a:prstGeom>
        </p:spPr>
        <p:txBody>
          <a:bodyPr lIns="0" rIns="0" tIns="0" bIns="0">
            <a:normAutofit/>
          </a:bodyPr>
          <a:p>
            <a:endParaRPr b="0" lang="en-US" sz="3200" spc="-1" strike="noStrike">
              <a:latin typeface="Arial"/>
            </a:endParaRPr>
          </a:p>
        </p:txBody>
      </p:sp>
      <p:sp>
        <p:nvSpPr>
          <p:cNvPr id="37" name="PlaceHolder 3"/>
          <p:cNvSpPr>
            <a:spLocks noGrp="1"/>
          </p:cNvSpPr>
          <p:nvPr>
            <p:ph type="body"/>
          </p:nvPr>
        </p:nvSpPr>
        <p:spPr>
          <a:xfrm>
            <a:off x="3571200" y="1769040"/>
            <a:ext cx="2920680" cy="2091240"/>
          </a:xfrm>
          <a:prstGeom prst="rect">
            <a:avLst/>
          </a:prstGeom>
        </p:spPr>
        <p:txBody>
          <a:bodyPr lIns="0" rIns="0" tIns="0" bIns="0">
            <a:normAutofit/>
          </a:bodyPr>
          <a:p>
            <a:endParaRPr b="0" lang="en-US" sz="3200" spc="-1" strike="noStrike">
              <a:latin typeface="Arial"/>
            </a:endParaRPr>
          </a:p>
        </p:txBody>
      </p:sp>
      <p:sp>
        <p:nvSpPr>
          <p:cNvPr id="38" name="PlaceHolder 4"/>
          <p:cNvSpPr>
            <a:spLocks noGrp="1"/>
          </p:cNvSpPr>
          <p:nvPr>
            <p:ph type="body"/>
          </p:nvPr>
        </p:nvSpPr>
        <p:spPr>
          <a:xfrm>
            <a:off x="6638040" y="1769040"/>
            <a:ext cx="2920680" cy="2091240"/>
          </a:xfrm>
          <a:prstGeom prst="rect">
            <a:avLst/>
          </a:prstGeom>
        </p:spPr>
        <p:txBody>
          <a:bodyPr lIns="0" rIns="0" tIns="0" bIns="0">
            <a:normAutofit/>
          </a:bodyPr>
          <a:p>
            <a:endParaRPr b="0" lang="en-US" sz="3200" spc="-1" strike="noStrike">
              <a:latin typeface="Arial"/>
            </a:endParaRPr>
          </a:p>
        </p:txBody>
      </p:sp>
      <p:sp>
        <p:nvSpPr>
          <p:cNvPr id="39" name="PlaceHolder 5"/>
          <p:cNvSpPr>
            <a:spLocks noGrp="1"/>
          </p:cNvSpPr>
          <p:nvPr>
            <p:ph type="body"/>
          </p:nvPr>
        </p:nvSpPr>
        <p:spPr>
          <a:xfrm>
            <a:off x="504000" y="4059360"/>
            <a:ext cx="2920680" cy="2091240"/>
          </a:xfrm>
          <a:prstGeom prst="rect">
            <a:avLst/>
          </a:prstGeom>
        </p:spPr>
        <p:txBody>
          <a:bodyPr lIns="0" rIns="0" tIns="0" bIns="0">
            <a:normAutofit/>
          </a:bodyPr>
          <a:p>
            <a:endParaRPr b="0" lang="en-US" sz="3200" spc="-1" strike="noStrike">
              <a:latin typeface="Arial"/>
            </a:endParaRPr>
          </a:p>
        </p:txBody>
      </p:sp>
      <p:sp>
        <p:nvSpPr>
          <p:cNvPr id="40" name="PlaceHolder 6"/>
          <p:cNvSpPr>
            <a:spLocks noGrp="1"/>
          </p:cNvSpPr>
          <p:nvPr>
            <p:ph type="body"/>
          </p:nvPr>
        </p:nvSpPr>
        <p:spPr>
          <a:xfrm>
            <a:off x="3571200" y="4059360"/>
            <a:ext cx="2920680" cy="2091240"/>
          </a:xfrm>
          <a:prstGeom prst="rect">
            <a:avLst/>
          </a:prstGeom>
        </p:spPr>
        <p:txBody>
          <a:bodyPr lIns="0" rIns="0" tIns="0" bIns="0">
            <a:normAutofit/>
          </a:bodyPr>
          <a:p>
            <a:endParaRPr b="0" lang="en-US" sz="3200" spc="-1" strike="noStrike">
              <a:latin typeface="Arial"/>
            </a:endParaRPr>
          </a:p>
        </p:txBody>
      </p:sp>
      <p:sp>
        <p:nvSpPr>
          <p:cNvPr id="41" name="PlaceHolder 7"/>
          <p:cNvSpPr>
            <a:spLocks noGrp="1"/>
          </p:cNvSpPr>
          <p:nvPr>
            <p:ph type="body"/>
          </p:nvPr>
        </p:nvSpPr>
        <p:spPr>
          <a:xfrm>
            <a:off x="6638040" y="4059360"/>
            <a:ext cx="292068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subTitle"/>
          </p:nvPr>
        </p:nvSpPr>
        <p:spPr>
          <a:xfrm>
            <a:off x="504000" y="1769040"/>
            <a:ext cx="9071640" cy="4384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latin typeface="Arial"/>
            </a:endParaRPr>
          </a:p>
        </p:txBody>
      </p:sp>
      <p:sp>
        <p:nvSpPr>
          <p:cNvPr id="9" name="PlaceHolder 2"/>
          <p:cNvSpPr>
            <a:spLocks noGrp="1"/>
          </p:cNvSpPr>
          <p:nvPr>
            <p:ph type="body"/>
          </p:nvPr>
        </p:nvSpPr>
        <p:spPr>
          <a:xfrm>
            <a:off x="504000" y="1769040"/>
            <a:ext cx="907164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latin typeface="Arial"/>
            </a:endParaRPr>
          </a:p>
        </p:txBody>
      </p:sp>
      <p:sp>
        <p:nvSpPr>
          <p:cNvPr id="11" name="PlaceHolder 2"/>
          <p:cNvSpPr>
            <a:spLocks noGrp="1"/>
          </p:cNvSpPr>
          <p:nvPr>
            <p:ph type="body"/>
          </p:nvPr>
        </p:nvSpPr>
        <p:spPr>
          <a:xfrm>
            <a:off x="504000" y="1769040"/>
            <a:ext cx="4426920" cy="4384440"/>
          </a:xfrm>
          <a:prstGeom prst="rect">
            <a:avLst/>
          </a:prstGeom>
        </p:spPr>
        <p:txBody>
          <a:bodyPr lIns="0" rIns="0" tIns="0" bIns="0">
            <a:normAutofit/>
          </a:bodyPr>
          <a:p>
            <a:endParaRPr b="0" lang="en-US" sz="3200" spc="-1" strike="noStrike">
              <a:latin typeface="Arial"/>
            </a:endParaRPr>
          </a:p>
        </p:txBody>
      </p:sp>
      <p:sp>
        <p:nvSpPr>
          <p:cNvPr id="12" name="PlaceHolder 3"/>
          <p:cNvSpPr>
            <a:spLocks noGrp="1"/>
          </p:cNvSpPr>
          <p:nvPr>
            <p:ph type="body"/>
          </p:nvPr>
        </p:nvSpPr>
        <p:spPr>
          <a:xfrm>
            <a:off x="5152680" y="1769040"/>
            <a:ext cx="4426920" cy="43844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301320"/>
            <a:ext cx="9071640" cy="58518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504000" y="1769040"/>
            <a:ext cx="4426920" cy="209124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5152680" y="1769040"/>
            <a:ext cx="4426920" cy="43844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504000" y="4059360"/>
            <a:ext cx="442692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504000" y="1769040"/>
            <a:ext cx="4426920" cy="43844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5152680" y="1769040"/>
            <a:ext cx="4426920" cy="20912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5152680" y="4059360"/>
            <a:ext cx="4426920" cy="20912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504000" y="1769040"/>
            <a:ext cx="4426920" cy="20912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5152680" y="1769040"/>
            <a:ext cx="4426920" cy="2091240"/>
          </a:xfrm>
          <a:prstGeom prst="rect">
            <a:avLst/>
          </a:prstGeom>
        </p:spPr>
        <p:txBody>
          <a:bodyPr lIns="0" rIns="0" tIns="0" bIns="0">
            <a:normAutofit/>
          </a:bodyPr>
          <a:p>
            <a:endParaRPr b="0" lang="en-US" sz="3200" spc="-1" strike="noStrike">
              <a:latin typeface="Arial"/>
            </a:endParaRPr>
          </a:p>
        </p:txBody>
      </p:sp>
      <p:sp>
        <p:nvSpPr>
          <p:cNvPr id="26" name="PlaceHolder 4"/>
          <p:cNvSpPr>
            <a:spLocks noGrp="1"/>
          </p:cNvSpPr>
          <p:nvPr>
            <p:ph type="body"/>
          </p:nvPr>
        </p:nvSpPr>
        <p:spPr>
          <a:xfrm>
            <a:off x="504000" y="4059360"/>
            <a:ext cx="9071640" cy="20912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504000" y="1769040"/>
            <a:ext cx="9071640" cy="43844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2" name="PlaceHolder 3"/>
          <p:cNvSpPr>
            <a:spLocks noGrp="1"/>
          </p:cNvSpPr>
          <p:nvPr>
            <p:ph type="body"/>
          </p:nvPr>
        </p:nvSpPr>
        <p:spPr>
          <a:xfrm>
            <a:off x="504000" y="1769040"/>
            <a:ext cx="9071640" cy="43844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3" name="PlaceHolder 4"/>
          <p:cNvSpPr>
            <a:spLocks noGrp="1"/>
          </p:cNvSpPr>
          <p:nvPr>
            <p:ph type="dt"/>
          </p:nvPr>
        </p:nvSpPr>
        <p:spPr>
          <a:xfrm>
            <a:off x="504000" y="6887160"/>
            <a:ext cx="2348280" cy="521280"/>
          </a:xfrm>
          <a:prstGeom prst="rect">
            <a:avLst/>
          </a:prstGeom>
        </p:spPr>
        <p:txBody>
          <a:bodyPr lIns="0" rIns="0" tIns="0" bIns="0"/>
          <a:p>
            <a:r>
              <a:rPr b="0" lang="en-US" sz="1400" spc="-1" strike="noStrike">
                <a:latin typeface="Times New Roman"/>
              </a:rPr>
              <a:t>&lt;date/time&gt;</a:t>
            </a:r>
            <a:r>
              <a:rPr b="0" lang="en-US" sz="1400" spc="-1" strike="noStrike">
                <a:latin typeface="Times New Roman"/>
              </a:rPr>
              <a:t>&lt;date/time&gt;</a:t>
            </a:r>
            <a:endParaRPr b="0" lang="en-US" sz="1400" spc="-1" strike="noStrike">
              <a:latin typeface="Times New Roman"/>
            </a:endParaRPr>
          </a:p>
        </p:txBody>
      </p:sp>
      <p:sp>
        <p:nvSpPr>
          <p:cNvPr id="4" name="PlaceHolder 5"/>
          <p:cNvSpPr>
            <a:spLocks noGrp="1"/>
          </p:cNvSpPr>
          <p:nvPr>
            <p:ph type="ftr"/>
          </p:nvPr>
        </p:nvSpPr>
        <p:spPr>
          <a:xfrm>
            <a:off x="3447360" y="6887160"/>
            <a:ext cx="3195000" cy="521280"/>
          </a:xfrm>
          <a:prstGeom prst="rect">
            <a:avLst/>
          </a:prstGeom>
        </p:spPr>
        <p:txBody>
          <a:bodyPr lIns="0" rIns="0" tIns="0" bIns="0"/>
          <a:p>
            <a:pPr algn="ctr"/>
            <a:r>
              <a:rPr b="0" lang="en-US" sz="1400" spc="-1" strike="noStrike">
                <a:latin typeface="Times New Roman"/>
              </a:rPr>
              <a:t>&lt;footer&gt;</a:t>
            </a:r>
            <a:r>
              <a:rPr b="0" lang="en-US" sz="1400" spc="-1" strike="noStrike">
                <a:latin typeface="Times New Roman"/>
              </a:rPr>
              <a:t>&lt;footer&gt;</a:t>
            </a:r>
            <a:endParaRPr b="0" lang="en-US" sz="1400" spc="-1" strike="noStrike">
              <a:latin typeface="Times New Roman"/>
            </a:endParaRPr>
          </a:p>
        </p:txBody>
      </p:sp>
      <p:sp>
        <p:nvSpPr>
          <p:cNvPr id="5" name="PlaceHolder 6"/>
          <p:cNvSpPr>
            <a:spLocks noGrp="1"/>
          </p:cNvSpPr>
          <p:nvPr>
            <p:ph type="sldNum"/>
          </p:nvPr>
        </p:nvSpPr>
        <p:spPr>
          <a:xfrm>
            <a:off x="7227360" y="6887160"/>
            <a:ext cx="2348280" cy="521280"/>
          </a:xfrm>
          <a:prstGeom prst="rect">
            <a:avLst/>
          </a:prstGeom>
        </p:spPr>
        <p:txBody>
          <a:bodyPr lIns="0" rIns="0" tIns="0" bIns="0"/>
          <a:p>
            <a:pPr algn="r"/>
            <a:fld id="{4E3E6EFC-202C-425A-9EDC-FBDC3393724B}"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slideLayout" Target="../slideLayouts/slideLayout2.xml"/><Relationship Id="rId7"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6.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image" Target="../media/image19.jpeg"/><Relationship Id="rId3" Type="http://schemas.openxmlformats.org/officeDocument/2006/relationships/slideLayout" Target="../slideLayouts/slideLayout6.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jpeg"/><Relationship Id="rId3" Type="http://schemas.openxmlformats.org/officeDocument/2006/relationships/slideLayout" Target="../slideLayouts/slideLayout6.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6.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jpeg"/><Relationship Id="rId3" Type="http://schemas.openxmlformats.org/officeDocument/2006/relationships/slideLayout" Target="../slideLayouts/slideLayout6.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jpeg"/><Relationship Id="rId4" Type="http://schemas.openxmlformats.org/officeDocument/2006/relationships/slideLayout" Target="../slideLayouts/slideLayout6.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slideLayout" Target="../slideLayouts/slideLayout3.xml"/><Relationship Id="rId7"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6.xml"/><Relationship Id="rId7" Type="http://schemas.openxmlformats.org/officeDocument/2006/relationships/notesSlide" Target="../notesSlides/notesSlide2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5.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TextShape 1"/>
          <p:cNvSpPr txBox="1"/>
          <p:nvPr/>
        </p:nvSpPr>
        <p:spPr>
          <a:xfrm>
            <a:off x="457200" y="731520"/>
            <a:ext cx="7681320" cy="3369960"/>
          </a:xfrm>
          <a:prstGeom prst="rect">
            <a:avLst/>
          </a:prstGeom>
          <a:noFill/>
          <a:ln>
            <a:noFill/>
          </a:ln>
        </p:spPr>
        <p:txBody>
          <a:bodyPr lIns="90000" rIns="90000" tIns="45000" bIns="45000"/>
          <a:p>
            <a:r>
              <a:rPr b="0" lang="en-US" sz="7200" spc="-1" strike="noStrike">
                <a:latin typeface="Arial"/>
              </a:rPr>
              <a:t>Open Source</a:t>
            </a:r>
            <a:endParaRPr b="0" lang="en-US" sz="7200" spc="-1" strike="noStrike">
              <a:latin typeface="Arial"/>
            </a:endParaRPr>
          </a:p>
          <a:p>
            <a:r>
              <a:rPr b="0" lang="en-US" sz="7200" spc="-1" strike="noStrike">
                <a:latin typeface="Arial"/>
              </a:rPr>
              <a:t>for (Data) Science</a:t>
            </a:r>
            <a:endParaRPr b="0" lang="en-US" sz="7200" spc="-1" strike="noStrike">
              <a:latin typeface="Arial"/>
            </a:endParaRPr>
          </a:p>
          <a:p>
            <a:endParaRPr b="0" lang="en-US" sz="7200" spc="-1" strike="noStrike">
              <a:latin typeface="Arial"/>
            </a:endParaRPr>
          </a:p>
        </p:txBody>
      </p:sp>
      <p:sp>
        <p:nvSpPr>
          <p:cNvPr id="50" name="TextShape 2"/>
          <p:cNvSpPr txBox="1"/>
          <p:nvPr/>
        </p:nvSpPr>
        <p:spPr>
          <a:xfrm>
            <a:off x="547200" y="4114800"/>
            <a:ext cx="6768000" cy="1539360"/>
          </a:xfrm>
          <a:prstGeom prst="rect">
            <a:avLst/>
          </a:prstGeom>
          <a:noFill/>
          <a:ln>
            <a:noFill/>
          </a:ln>
        </p:spPr>
        <p:txBody>
          <a:bodyPr lIns="90000" rIns="90000" tIns="45000" bIns="45000"/>
          <a:p>
            <a:r>
              <a:rPr b="0" lang="en-US" sz="4800" spc="-1" strike="noStrike">
                <a:latin typeface="Arial"/>
              </a:rPr>
              <a:t>Andreas Müller</a:t>
            </a:r>
            <a:endParaRPr b="0" lang="en-US" sz="4800" spc="-1" strike="noStrike">
              <a:latin typeface="Arial"/>
            </a:endParaRPr>
          </a:p>
          <a:p>
            <a:r>
              <a:rPr b="0" lang="en-US" sz="1800" spc="-1" strike="noStrike">
                <a:latin typeface="Arial"/>
              </a:rPr>
              <a:t>Associate Research Scientist</a:t>
            </a:r>
            <a:endParaRPr b="0" lang="en-US" sz="1800" spc="-1" strike="noStrike">
              <a:latin typeface="Arial"/>
            </a:endParaRPr>
          </a:p>
          <a:p>
            <a:r>
              <a:rPr b="0" lang="en-US" sz="1800" spc="-1" strike="noStrike">
                <a:latin typeface="Arial"/>
              </a:rPr>
              <a:t>Columbia University</a:t>
            </a:r>
            <a:endParaRPr b="0" lang="en-US" sz="1800" spc="-1" strike="noStrike">
              <a:latin typeface="Arial"/>
            </a:endParaRPr>
          </a:p>
          <a:p>
            <a:r>
              <a:rPr b="0" lang="en-US" sz="1800" spc="-1" strike="noStrike">
                <a:latin typeface="Arial"/>
              </a:rPr>
              <a:t>Scikit-learn Technical Committee</a:t>
            </a:r>
            <a:endParaRPr b="0" lang="en-US" sz="1800" spc="-1" strike="noStrike">
              <a:latin typeface="Arial"/>
            </a:endParaRPr>
          </a:p>
        </p:txBody>
      </p:sp>
      <p:pic>
        <p:nvPicPr>
          <p:cNvPr id="51" name="" descr=""/>
          <p:cNvPicPr/>
          <p:nvPr/>
        </p:nvPicPr>
        <p:blipFill>
          <a:blip r:embed="rId1"/>
          <a:stretch/>
        </p:blipFill>
        <p:spPr>
          <a:xfrm>
            <a:off x="5785920" y="3134880"/>
            <a:ext cx="4089600" cy="2534400"/>
          </a:xfrm>
          <a:prstGeom prst="rect">
            <a:avLst/>
          </a:prstGeom>
          <a:ln>
            <a:noFill/>
          </a:ln>
        </p:spPr>
      </p:pic>
      <p:pic>
        <p:nvPicPr>
          <p:cNvPr id="52" name="" descr=""/>
          <p:cNvPicPr/>
          <p:nvPr/>
        </p:nvPicPr>
        <p:blipFill>
          <a:blip r:embed="rId2"/>
          <a:stretch/>
        </p:blipFill>
        <p:spPr>
          <a:xfrm>
            <a:off x="5669280" y="5943600"/>
            <a:ext cx="4297680" cy="829080"/>
          </a:xfrm>
          <a:prstGeom prst="rect">
            <a:avLst/>
          </a:prstGeom>
          <a:ln>
            <a:noFill/>
          </a:ln>
        </p:spPr>
      </p:pic>
      <p:pic>
        <p:nvPicPr>
          <p:cNvPr id="53" name="" descr=""/>
          <p:cNvPicPr/>
          <p:nvPr/>
        </p:nvPicPr>
        <p:blipFill>
          <a:blip r:embed="rId3"/>
          <a:stretch/>
        </p:blipFill>
        <p:spPr>
          <a:xfrm>
            <a:off x="1911600" y="5868360"/>
            <a:ext cx="1837440" cy="1080720"/>
          </a:xfrm>
          <a:prstGeom prst="rect">
            <a:avLst/>
          </a:prstGeom>
          <a:ln>
            <a:noFill/>
          </a:ln>
        </p:spPr>
      </p:pic>
      <p:pic>
        <p:nvPicPr>
          <p:cNvPr id="54" name="" descr=""/>
          <p:cNvPicPr/>
          <p:nvPr/>
        </p:nvPicPr>
        <p:blipFill>
          <a:blip r:embed="rId4"/>
          <a:stretch/>
        </p:blipFill>
        <p:spPr>
          <a:xfrm>
            <a:off x="548640" y="5846400"/>
            <a:ext cx="1097280" cy="1103040"/>
          </a:xfrm>
          <a:prstGeom prst="rect">
            <a:avLst/>
          </a:prstGeom>
          <a:ln>
            <a:noFill/>
          </a:ln>
        </p:spPr>
      </p:pic>
      <p:pic>
        <p:nvPicPr>
          <p:cNvPr id="55" name="" descr=""/>
          <p:cNvPicPr/>
          <p:nvPr/>
        </p:nvPicPr>
        <p:blipFill>
          <a:blip r:embed="rId5"/>
          <a:stretch/>
        </p:blipFill>
        <p:spPr>
          <a:xfrm>
            <a:off x="3804120" y="5959800"/>
            <a:ext cx="1590840" cy="81540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TextShape 1"/>
          <p:cNvSpPr txBox="1"/>
          <p:nvPr/>
        </p:nvSpPr>
        <p:spPr>
          <a:xfrm>
            <a:off x="529560" y="1737360"/>
            <a:ext cx="9071640" cy="5851800"/>
          </a:xfrm>
          <a:prstGeom prst="rect">
            <a:avLst/>
          </a:prstGeom>
          <a:noFill/>
          <a:ln>
            <a:noFill/>
          </a:ln>
        </p:spPr>
        <p:txBody>
          <a:bodyPr lIns="0" rIns="0" tIns="0" bIns="0" anchor="ctr"/>
          <a:p>
            <a:pPr algn="ctr"/>
            <a:r>
              <a:rPr b="0" lang="en-US" sz="3200" spc="-1" strike="noStrike">
                <a:latin typeface="Arial"/>
              </a:rPr>
              <a:t>Machine Learning with Python and Scikit-learn</a:t>
            </a:r>
            <a:endParaRPr b="0" lang="en-US" sz="3200" spc="-1" strike="noStrike">
              <a:latin typeface="Arial"/>
            </a:endParaRPr>
          </a:p>
        </p:txBody>
      </p:sp>
      <p:pic>
        <p:nvPicPr>
          <p:cNvPr id="88" name="" descr=""/>
          <p:cNvPicPr/>
          <p:nvPr/>
        </p:nvPicPr>
        <p:blipFill>
          <a:blip r:embed="rId1"/>
          <a:stretch/>
        </p:blipFill>
        <p:spPr>
          <a:xfrm>
            <a:off x="2355120" y="329760"/>
            <a:ext cx="5369760" cy="332784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TextShape 1"/>
          <p:cNvSpPr txBox="1"/>
          <p:nvPr/>
        </p:nvSpPr>
        <p:spPr>
          <a:xfrm>
            <a:off x="504000" y="301320"/>
            <a:ext cx="9071640" cy="5851800"/>
          </a:xfrm>
          <a:prstGeom prst="rect">
            <a:avLst/>
          </a:prstGeom>
          <a:noFill/>
          <a:ln>
            <a:noFill/>
          </a:ln>
        </p:spPr>
        <p:txBody>
          <a:bodyPr lIns="0" rIns="0" tIns="0" bIns="0" anchor="ctr"/>
          <a:p>
            <a:pPr algn="ctr"/>
            <a:r>
              <a:rPr b="0" lang="en-US" sz="3200" spc="-1" strike="noStrike">
                <a:latin typeface="Arial"/>
              </a:rPr>
              <a:t>History?</a:t>
            </a:r>
            <a:endParaRPr b="0" lang="en-US" sz="3200" spc="-1" strike="noStrike">
              <a:latin typeface="Arial"/>
            </a:endParaRPr>
          </a:p>
        </p:txBody>
      </p:sp>
      <p:pic>
        <p:nvPicPr>
          <p:cNvPr id="90" name="" descr=""/>
          <p:cNvPicPr/>
          <p:nvPr/>
        </p:nvPicPr>
        <p:blipFill>
          <a:blip r:embed="rId1"/>
          <a:stretch/>
        </p:blipFill>
        <p:spPr>
          <a:xfrm>
            <a:off x="163080" y="914400"/>
            <a:ext cx="7426440" cy="5507640"/>
          </a:xfrm>
          <a:prstGeom prst="rect">
            <a:avLst/>
          </a:prstGeom>
          <a:ln>
            <a:noFill/>
          </a:ln>
        </p:spPr>
      </p:pic>
      <p:sp>
        <p:nvSpPr>
          <p:cNvPr id="91" name="TextShape 2"/>
          <p:cNvSpPr txBox="1"/>
          <p:nvPr/>
        </p:nvSpPr>
        <p:spPr>
          <a:xfrm>
            <a:off x="7863840" y="1072440"/>
            <a:ext cx="2077560" cy="4871160"/>
          </a:xfrm>
          <a:prstGeom prst="rect">
            <a:avLst/>
          </a:prstGeom>
          <a:solidFill>
            <a:srgbClr val="ffffff"/>
          </a:solidFill>
          <a:ln>
            <a:solidFill>
              <a:srgbClr val="ffffff"/>
            </a:solidFill>
          </a:ln>
        </p:spPr>
        <p:txBody>
          <a:bodyPr lIns="90000" rIns="90000" tIns="45000" bIns="45000"/>
          <a:p>
            <a:r>
              <a:rPr b="0" lang="en-US" sz="1500" spc="-1" strike="noStrike">
                <a:latin typeface="Arial"/>
              </a:rPr>
              <a:t>Emeritus</a:t>
            </a:r>
            <a:endParaRPr b="0" lang="en-US" sz="1500" spc="-1" strike="noStrike">
              <a:latin typeface="Arial"/>
            </a:endParaRPr>
          </a:p>
          <a:p>
            <a:r>
              <a:rPr b="0" lang="en-US" sz="1500" spc="-1" strike="noStrike">
                <a:latin typeface="Arial"/>
              </a:rPr>
              <a:t>Core Developers</a:t>
            </a:r>
            <a:endParaRPr b="0" lang="en-US" sz="1500" spc="-1" strike="noStrike">
              <a:latin typeface="Arial"/>
            </a:endParaRPr>
          </a:p>
          <a:p>
            <a:endParaRPr b="0" lang="en-US" sz="1500" spc="-1" strike="noStrike">
              <a:latin typeface="Arial"/>
            </a:endParaRPr>
          </a:p>
          <a:p>
            <a:r>
              <a:rPr b="0" lang="en-US" sz="900" spc="-1" strike="noStrike">
                <a:latin typeface="Arial"/>
              </a:rPr>
              <a:t>Alexander Fabisch</a:t>
            </a:r>
            <a:endParaRPr b="0" lang="en-US" sz="900" spc="-1" strike="noStrike">
              <a:latin typeface="Arial"/>
            </a:endParaRPr>
          </a:p>
          <a:p>
            <a:r>
              <a:rPr b="0" lang="en-US" sz="900" spc="-1" strike="noStrike">
                <a:latin typeface="Arial"/>
              </a:rPr>
              <a:t>Alexandre Passos</a:t>
            </a:r>
            <a:endParaRPr b="0" lang="en-US" sz="900" spc="-1" strike="noStrike">
              <a:latin typeface="Arial"/>
            </a:endParaRPr>
          </a:p>
          <a:p>
            <a:r>
              <a:rPr b="0" lang="en-US" sz="900" spc="-1" strike="noStrike">
                <a:latin typeface="Arial"/>
              </a:rPr>
              <a:t>Angel Soler Gollonet</a:t>
            </a:r>
            <a:endParaRPr b="0" lang="en-US" sz="900" spc="-1" strike="noStrike">
              <a:latin typeface="Arial"/>
            </a:endParaRPr>
          </a:p>
          <a:p>
            <a:r>
              <a:rPr b="0" lang="en-US" sz="900" spc="-1" strike="noStrike">
                <a:latin typeface="Arial"/>
              </a:rPr>
              <a:t>Arnaud Joly</a:t>
            </a:r>
            <a:endParaRPr b="0" lang="en-US" sz="900" spc="-1" strike="noStrike">
              <a:latin typeface="Arial"/>
            </a:endParaRPr>
          </a:p>
          <a:p>
            <a:r>
              <a:rPr b="0" lang="en-US" sz="900" spc="-1" strike="noStrike">
                <a:latin typeface="Arial"/>
              </a:rPr>
              <a:t>Chris Gorgolewski</a:t>
            </a:r>
            <a:endParaRPr b="0" lang="en-US" sz="900" spc="-1" strike="noStrike">
              <a:latin typeface="Arial"/>
            </a:endParaRPr>
          </a:p>
          <a:p>
            <a:r>
              <a:rPr b="0" lang="en-US" sz="900" spc="-1" strike="noStrike">
                <a:latin typeface="Arial"/>
              </a:rPr>
              <a:t>David Cournapeau</a:t>
            </a:r>
            <a:endParaRPr b="0" lang="en-US" sz="900" spc="-1" strike="noStrike">
              <a:latin typeface="Arial"/>
            </a:endParaRPr>
          </a:p>
          <a:p>
            <a:r>
              <a:rPr b="0" lang="en-US" sz="900" spc="-1" strike="noStrike">
                <a:latin typeface="Arial"/>
              </a:rPr>
              <a:t>David Warde-Farley</a:t>
            </a:r>
            <a:endParaRPr b="0" lang="en-US" sz="900" spc="-1" strike="noStrike">
              <a:latin typeface="Arial"/>
            </a:endParaRPr>
          </a:p>
          <a:p>
            <a:r>
              <a:rPr b="0" lang="en-US" sz="900" spc="-1" strike="noStrike">
                <a:latin typeface="Arial"/>
              </a:rPr>
              <a:t>Eduard Duchesnay</a:t>
            </a:r>
            <a:endParaRPr b="0" lang="en-US" sz="900" spc="-1" strike="noStrike">
              <a:latin typeface="Arial"/>
            </a:endParaRPr>
          </a:p>
          <a:p>
            <a:r>
              <a:rPr b="0" lang="en-US" sz="900" spc="-1" strike="noStrike">
                <a:latin typeface="Arial"/>
              </a:rPr>
              <a:t>Fabian Pedragosa</a:t>
            </a:r>
            <a:endParaRPr b="0" lang="en-US" sz="900" spc="-1" strike="noStrike">
              <a:latin typeface="Arial"/>
            </a:endParaRPr>
          </a:p>
          <a:p>
            <a:r>
              <a:rPr b="0" lang="en-US" sz="900" spc="-1" strike="noStrike">
                <a:latin typeface="Arial"/>
              </a:rPr>
              <a:t>Gilles Louppe</a:t>
            </a:r>
            <a:endParaRPr b="0" lang="en-US" sz="900" spc="-1" strike="noStrike">
              <a:latin typeface="Arial"/>
            </a:endParaRPr>
          </a:p>
          <a:p>
            <a:r>
              <a:rPr b="0" lang="en-US" sz="900" spc="-1" strike="noStrike">
                <a:latin typeface="Arial"/>
              </a:rPr>
              <a:t>Jacob Schreiber</a:t>
            </a:r>
            <a:endParaRPr b="0" lang="en-US" sz="900" spc="-1" strike="noStrike">
              <a:latin typeface="Arial"/>
            </a:endParaRPr>
          </a:p>
          <a:p>
            <a:r>
              <a:rPr b="0" lang="en-US" sz="900" spc="-1" strike="noStrike">
                <a:latin typeface="Arial"/>
              </a:rPr>
              <a:t>Jake Vanderplas</a:t>
            </a:r>
            <a:endParaRPr b="0" lang="en-US" sz="900" spc="-1" strike="noStrike">
              <a:latin typeface="Arial"/>
            </a:endParaRPr>
          </a:p>
          <a:p>
            <a:r>
              <a:rPr b="0" lang="en-US" sz="900" spc="-1" strike="noStrike">
                <a:latin typeface="Arial"/>
              </a:rPr>
              <a:t>Jaques Grobler</a:t>
            </a:r>
            <a:endParaRPr b="0" lang="en-US" sz="900" spc="-1" strike="noStrike">
              <a:latin typeface="Arial"/>
            </a:endParaRPr>
          </a:p>
          <a:p>
            <a:r>
              <a:rPr b="0" lang="en-US" sz="900" spc="-1" strike="noStrike">
                <a:latin typeface="Arial"/>
              </a:rPr>
              <a:t>Jarrod Millman</a:t>
            </a:r>
            <a:endParaRPr b="0" lang="en-US" sz="900" spc="-1" strike="noStrike">
              <a:latin typeface="Arial"/>
            </a:endParaRPr>
          </a:p>
          <a:p>
            <a:r>
              <a:rPr b="0" lang="en-US" sz="900" spc="-1" strike="noStrike">
                <a:latin typeface="Arial"/>
              </a:rPr>
              <a:t>Kyle Kastner</a:t>
            </a:r>
            <a:endParaRPr b="0" lang="en-US" sz="900" spc="-1" strike="noStrike">
              <a:latin typeface="Arial"/>
            </a:endParaRPr>
          </a:p>
          <a:p>
            <a:r>
              <a:rPr b="0" lang="en-US" sz="900" spc="-1" strike="noStrike">
                <a:latin typeface="Arial"/>
              </a:rPr>
              <a:t>Lars Buitinck</a:t>
            </a:r>
            <a:endParaRPr b="0" lang="en-US" sz="900" spc="-1" strike="noStrike">
              <a:latin typeface="Arial"/>
            </a:endParaRPr>
          </a:p>
          <a:p>
            <a:r>
              <a:rPr b="0" lang="en-US" sz="900" spc="-1" strike="noStrike">
                <a:latin typeface="Arial"/>
              </a:rPr>
              <a:t>Manoj Kumar</a:t>
            </a:r>
            <a:endParaRPr b="0" lang="en-US" sz="900" spc="-1" strike="noStrike">
              <a:latin typeface="Arial"/>
            </a:endParaRPr>
          </a:p>
          <a:p>
            <a:r>
              <a:rPr b="0" lang="en-US" sz="900" spc="-1" strike="noStrike">
                <a:latin typeface="Arial"/>
              </a:rPr>
              <a:t>Mathieu Blondel</a:t>
            </a:r>
            <a:endParaRPr b="0" lang="en-US" sz="900" spc="-1" strike="noStrike">
              <a:latin typeface="Arial"/>
            </a:endParaRPr>
          </a:p>
          <a:p>
            <a:r>
              <a:rPr b="0" lang="en-US" sz="900" spc="-1" strike="noStrike">
                <a:latin typeface="Arial"/>
              </a:rPr>
              <a:t>Matthieu Brucher</a:t>
            </a:r>
            <a:endParaRPr b="0" lang="en-US" sz="900" spc="-1" strike="noStrike">
              <a:latin typeface="Arial"/>
            </a:endParaRPr>
          </a:p>
          <a:p>
            <a:r>
              <a:rPr b="0" lang="en-US" sz="900" spc="-1" strike="noStrike">
                <a:latin typeface="Arial"/>
              </a:rPr>
              <a:t>Noel Dawe</a:t>
            </a:r>
            <a:endParaRPr b="0" lang="en-US" sz="900" spc="-1" strike="noStrike">
              <a:latin typeface="Arial"/>
            </a:endParaRPr>
          </a:p>
          <a:p>
            <a:r>
              <a:rPr b="0" lang="en-US" sz="900" spc="-1" strike="noStrike">
                <a:latin typeface="Arial"/>
              </a:rPr>
              <a:t>Paolo Losi</a:t>
            </a:r>
            <a:endParaRPr b="0" lang="en-US" sz="900" spc="-1" strike="noStrike">
              <a:latin typeface="Arial"/>
            </a:endParaRPr>
          </a:p>
          <a:p>
            <a:r>
              <a:rPr b="0" lang="en-US" sz="900" spc="-1" strike="noStrike">
                <a:latin typeface="Arial"/>
              </a:rPr>
              <a:t>Peter Prettenhofer</a:t>
            </a:r>
            <a:endParaRPr b="0" lang="en-US" sz="900" spc="-1" strike="noStrike">
              <a:latin typeface="Arial"/>
            </a:endParaRPr>
          </a:p>
          <a:p>
            <a:r>
              <a:rPr b="0" lang="en-US" sz="900" spc="-1" strike="noStrike">
                <a:latin typeface="Arial"/>
              </a:rPr>
              <a:t>Raghav Rajagopalan</a:t>
            </a:r>
            <a:endParaRPr b="0" lang="en-US" sz="900" spc="-1" strike="noStrike">
              <a:latin typeface="Arial"/>
            </a:endParaRPr>
          </a:p>
          <a:p>
            <a:r>
              <a:rPr b="0" lang="en-US" sz="900" spc="-1" strike="noStrike">
                <a:latin typeface="Arial"/>
              </a:rPr>
              <a:t>Robert Layton</a:t>
            </a:r>
            <a:endParaRPr b="0" lang="en-US" sz="900" spc="-1" strike="noStrike">
              <a:latin typeface="Arial"/>
            </a:endParaRPr>
          </a:p>
          <a:p>
            <a:r>
              <a:rPr b="0" lang="en-US" sz="900" spc="-1" strike="noStrike">
                <a:latin typeface="Arial"/>
              </a:rPr>
              <a:t>Ron Weiss</a:t>
            </a:r>
            <a:endParaRPr b="0" lang="en-US" sz="900" spc="-1" strike="noStrike">
              <a:latin typeface="Arial"/>
            </a:endParaRPr>
          </a:p>
          <a:p>
            <a:r>
              <a:rPr b="0" lang="en-US" sz="900" spc="-1" strike="noStrike">
                <a:latin typeface="Arial"/>
              </a:rPr>
              <a:t>Satrajit Ghosh</a:t>
            </a:r>
            <a:endParaRPr b="0" lang="en-US" sz="900" spc="-1" strike="noStrike">
              <a:latin typeface="Arial"/>
            </a:endParaRPr>
          </a:p>
          <a:p>
            <a:r>
              <a:rPr b="0" lang="en-US" sz="900" spc="-1" strike="noStrike">
                <a:latin typeface="Arial"/>
              </a:rPr>
              <a:t>Shiqiao Du</a:t>
            </a:r>
            <a:endParaRPr b="0" lang="en-US" sz="900" spc="-1" strike="noStrike">
              <a:latin typeface="Arial"/>
            </a:endParaRPr>
          </a:p>
          <a:p>
            <a:r>
              <a:rPr b="0" lang="en-US" sz="900" spc="-1" strike="noStrike">
                <a:latin typeface="Arial"/>
              </a:rPr>
              <a:t>Thouis (Ray) Jones</a:t>
            </a:r>
            <a:endParaRPr b="0" lang="en-US" sz="900" spc="-1" strike="noStrike">
              <a:latin typeface="Arial"/>
            </a:endParaRPr>
          </a:p>
          <a:p>
            <a:r>
              <a:rPr b="0" lang="en-US" sz="900" spc="-1" strike="noStrike">
                <a:latin typeface="Arial"/>
              </a:rPr>
              <a:t>Vincent Dubourg</a:t>
            </a:r>
            <a:endParaRPr b="0" lang="en-US" sz="900" spc="-1" strike="noStrike">
              <a:latin typeface="Arial"/>
            </a:endParaRPr>
          </a:p>
          <a:p>
            <a:r>
              <a:rPr b="0" lang="en-US" sz="900" spc="-1" strike="noStrike">
                <a:latin typeface="Arial"/>
              </a:rPr>
              <a:t>Vincent Michel</a:t>
            </a:r>
            <a:endParaRPr b="0" lang="en-US" sz="900" spc="-1" strike="noStrike">
              <a:latin typeface="Arial"/>
            </a:endParaRPr>
          </a:p>
          <a:p>
            <a:r>
              <a:rPr b="0" lang="en-US" sz="900" spc="-1" strike="noStrike">
                <a:latin typeface="Arial"/>
              </a:rPr>
              <a:t>Virgile Fritsch</a:t>
            </a:r>
            <a:endParaRPr b="0" lang="en-US" sz="900" spc="-1" strike="noStrike">
              <a:latin typeface="Arial"/>
            </a:endParaRPr>
          </a:p>
          <a:p>
            <a:r>
              <a:rPr b="0" lang="en-US" sz="900" spc="-1" strike="noStrike">
                <a:latin typeface="Arial"/>
              </a:rPr>
              <a:t>Wei Li</a:t>
            </a:r>
            <a:endParaRPr b="0" lang="en-US" sz="900" spc="-1" strike="noStrike">
              <a:latin typeface="Arial"/>
            </a:endParaRPr>
          </a:p>
          <a:p>
            <a:endParaRPr b="0" lang="en-US" sz="900" spc="-1" strike="noStrike">
              <a:latin typeface="Arial"/>
            </a:endParaRPr>
          </a:p>
        </p:txBody>
      </p:sp>
      <p:pic>
        <p:nvPicPr>
          <p:cNvPr id="92" name="" descr=""/>
          <p:cNvPicPr/>
          <p:nvPr/>
        </p:nvPicPr>
        <p:blipFill>
          <a:blip r:embed="rId2"/>
          <a:stretch/>
        </p:blipFill>
        <p:spPr>
          <a:xfrm>
            <a:off x="3200400" y="6422040"/>
            <a:ext cx="4114800" cy="96660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Shape 1"/>
          <p:cNvSpPr txBox="1"/>
          <p:nvPr/>
        </p:nvSpPr>
        <p:spPr>
          <a:xfrm>
            <a:off x="504000" y="301320"/>
            <a:ext cx="9071640" cy="5851800"/>
          </a:xfrm>
          <a:prstGeom prst="rect">
            <a:avLst/>
          </a:prstGeom>
          <a:noFill/>
          <a:ln>
            <a:noFill/>
          </a:ln>
        </p:spPr>
        <p:txBody>
          <a:bodyPr lIns="0" rIns="0" tIns="0" bIns="0" anchor="ctr"/>
          <a:p>
            <a:pPr algn="ctr"/>
            <a:r>
              <a:rPr b="0" lang="en-US" sz="3200" spc="-1" strike="noStrike">
                <a:latin typeface="Arial"/>
              </a:rPr>
              <a:t>History?</a:t>
            </a:r>
            <a:endParaRPr b="0" lang="en-US" sz="3200" spc="-1" strike="noStrike">
              <a:latin typeface="Arial"/>
            </a:endParaRPr>
          </a:p>
        </p:txBody>
      </p:sp>
      <p:pic>
        <p:nvPicPr>
          <p:cNvPr id="94" name="" descr=""/>
          <p:cNvPicPr/>
          <p:nvPr/>
        </p:nvPicPr>
        <p:blipFill>
          <a:blip r:embed="rId1"/>
          <a:stretch/>
        </p:blipFill>
        <p:spPr>
          <a:xfrm>
            <a:off x="163080" y="914400"/>
            <a:ext cx="7426440" cy="5507640"/>
          </a:xfrm>
          <a:prstGeom prst="rect">
            <a:avLst/>
          </a:prstGeom>
          <a:ln>
            <a:noFill/>
          </a:ln>
        </p:spPr>
      </p:pic>
      <p:sp>
        <p:nvSpPr>
          <p:cNvPr id="95" name="TextShape 2"/>
          <p:cNvSpPr txBox="1"/>
          <p:nvPr/>
        </p:nvSpPr>
        <p:spPr>
          <a:xfrm>
            <a:off x="7863840" y="1072440"/>
            <a:ext cx="2077560" cy="4871160"/>
          </a:xfrm>
          <a:prstGeom prst="rect">
            <a:avLst/>
          </a:prstGeom>
          <a:solidFill>
            <a:srgbClr val="ffffff"/>
          </a:solidFill>
          <a:ln>
            <a:solidFill>
              <a:srgbClr val="ffffff"/>
            </a:solidFill>
          </a:ln>
        </p:spPr>
        <p:txBody>
          <a:bodyPr lIns="90000" rIns="90000" tIns="45000" bIns="45000"/>
          <a:p>
            <a:r>
              <a:rPr b="0" lang="en-US" sz="1500" spc="-1" strike="noStrike">
                <a:latin typeface="Arial"/>
              </a:rPr>
              <a:t>Emeritus</a:t>
            </a:r>
            <a:endParaRPr b="0" lang="en-US" sz="1500" spc="-1" strike="noStrike">
              <a:latin typeface="Arial"/>
            </a:endParaRPr>
          </a:p>
          <a:p>
            <a:r>
              <a:rPr b="0" lang="en-US" sz="1500" spc="-1" strike="noStrike">
                <a:latin typeface="Arial"/>
              </a:rPr>
              <a:t>Core Developers</a:t>
            </a:r>
            <a:endParaRPr b="0" lang="en-US" sz="1500" spc="-1" strike="noStrike">
              <a:latin typeface="Arial"/>
            </a:endParaRPr>
          </a:p>
          <a:p>
            <a:endParaRPr b="0" lang="en-US" sz="1500" spc="-1" strike="noStrike">
              <a:latin typeface="Arial"/>
            </a:endParaRPr>
          </a:p>
          <a:p>
            <a:r>
              <a:rPr b="0" lang="en-US" sz="900" spc="-1" strike="noStrike">
                <a:latin typeface="Arial"/>
              </a:rPr>
              <a:t>Alexander Fabisch</a:t>
            </a:r>
            <a:endParaRPr b="0" lang="en-US" sz="900" spc="-1" strike="noStrike">
              <a:latin typeface="Arial"/>
            </a:endParaRPr>
          </a:p>
          <a:p>
            <a:r>
              <a:rPr b="0" lang="en-US" sz="900" spc="-1" strike="noStrike">
                <a:latin typeface="Arial"/>
              </a:rPr>
              <a:t>Alexandre Passos</a:t>
            </a:r>
            <a:endParaRPr b="0" lang="en-US" sz="900" spc="-1" strike="noStrike">
              <a:latin typeface="Arial"/>
            </a:endParaRPr>
          </a:p>
          <a:p>
            <a:r>
              <a:rPr b="0" lang="en-US" sz="900" spc="-1" strike="noStrike">
                <a:latin typeface="Arial"/>
              </a:rPr>
              <a:t>Angel Soler Gollonet</a:t>
            </a:r>
            <a:endParaRPr b="0" lang="en-US" sz="900" spc="-1" strike="noStrike">
              <a:latin typeface="Arial"/>
            </a:endParaRPr>
          </a:p>
          <a:p>
            <a:r>
              <a:rPr b="0" lang="en-US" sz="900" spc="-1" strike="noStrike">
                <a:latin typeface="Arial"/>
              </a:rPr>
              <a:t>Arnaud Joly</a:t>
            </a:r>
            <a:endParaRPr b="0" lang="en-US" sz="900" spc="-1" strike="noStrike">
              <a:latin typeface="Arial"/>
            </a:endParaRPr>
          </a:p>
          <a:p>
            <a:r>
              <a:rPr b="0" lang="en-US" sz="900" spc="-1" strike="noStrike">
                <a:latin typeface="Arial"/>
              </a:rPr>
              <a:t>Chris Gorgolewski</a:t>
            </a:r>
            <a:endParaRPr b="0" lang="en-US" sz="900" spc="-1" strike="noStrike">
              <a:latin typeface="Arial"/>
            </a:endParaRPr>
          </a:p>
          <a:p>
            <a:r>
              <a:rPr b="0" lang="en-US" sz="900" spc="-1" strike="noStrike">
                <a:latin typeface="Arial"/>
              </a:rPr>
              <a:t>David Cournapeau</a:t>
            </a:r>
            <a:endParaRPr b="0" lang="en-US" sz="900" spc="-1" strike="noStrike">
              <a:latin typeface="Arial"/>
            </a:endParaRPr>
          </a:p>
          <a:p>
            <a:r>
              <a:rPr b="0" lang="en-US" sz="900" spc="-1" strike="noStrike">
                <a:latin typeface="Arial"/>
              </a:rPr>
              <a:t>David Warde-Farley</a:t>
            </a:r>
            <a:endParaRPr b="0" lang="en-US" sz="900" spc="-1" strike="noStrike">
              <a:latin typeface="Arial"/>
            </a:endParaRPr>
          </a:p>
          <a:p>
            <a:r>
              <a:rPr b="0" lang="en-US" sz="900" spc="-1" strike="noStrike">
                <a:latin typeface="Arial"/>
              </a:rPr>
              <a:t>Eduard Duchesnay</a:t>
            </a:r>
            <a:endParaRPr b="0" lang="en-US" sz="900" spc="-1" strike="noStrike">
              <a:latin typeface="Arial"/>
            </a:endParaRPr>
          </a:p>
          <a:p>
            <a:r>
              <a:rPr b="0" lang="en-US" sz="900" spc="-1" strike="noStrike">
                <a:latin typeface="Arial"/>
              </a:rPr>
              <a:t>Fabian Pedragosa</a:t>
            </a:r>
            <a:endParaRPr b="0" lang="en-US" sz="900" spc="-1" strike="noStrike">
              <a:latin typeface="Arial"/>
            </a:endParaRPr>
          </a:p>
          <a:p>
            <a:r>
              <a:rPr b="0" lang="en-US" sz="900" spc="-1" strike="noStrike">
                <a:latin typeface="Arial"/>
              </a:rPr>
              <a:t>Gilles Louppe</a:t>
            </a:r>
            <a:endParaRPr b="0" lang="en-US" sz="900" spc="-1" strike="noStrike">
              <a:latin typeface="Arial"/>
            </a:endParaRPr>
          </a:p>
          <a:p>
            <a:r>
              <a:rPr b="0" lang="en-US" sz="900" spc="-1" strike="noStrike">
                <a:latin typeface="Arial"/>
              </a:rPr>
              <a:t>Jacob Schreiber</a:t>
            </a:r>
            <a:endParaRPr b="0" lang="en-US" sz="900" spc="-1" strike="noStrike">
              <a:latin typeface="Arial"/>
            </a:endParaRPr>
          </a:p>
          <a:p>
            <a:r>
              <a:rPr b="0" lang="en-US" sz="900" spc="-1" strike="noStrike">
                <a:latin typeface="Arial"/>
              </a:rPr>
              <a:t>Jake Vanderplas</a:t>
            </a:r>
            <a:endParaRPr b="0" lang="en-US" sz="900" spc="-1" strike="noStrike">
              <a:latin typeface="Arial"/>
            </a:endParaRPr>
          </a:p>
          <a:p>
            <a:r>
              <a:rPr b="0" lang="en-US" sz="900" spc="-1" strike="noStrike">
                <a:latin typeface="Arial"/>
              </a:rPr>
              <a:t>Jaques Grobler</a:t>
            </a:r>
            <a:endParaRPr b="0" lang="en-US" sz="900" spc="-1" strike="noStrike">
              <a:latin typeface="Arial"/>
            </a:endParaRPr>
          </a:p>
          <a:p>
            <a:r>
              <a:rPr b="0" lang="en-US" sz="900" spc="-1" strike="noStrike">
                <a:latin typeface="Arial"/>
              </a:rPr>
              <a:t>Jarrod Millman</a:t>
            </a:r>
            <a:endParaRPr b="0" lang="en-US" sz="900" spc="-1" strike="noStrike">
              <a:latin typeface="Arial"/>
            </a:endParaRPr>
          </a:p>
          <a:p>
            <a:r>
              <a:rPr b="0" lang="en-US" sz="900" spc="-1" strike="noStrike">
                <a:latin typeface="Arial"/>
              </a:rPr>
              <a:t>Kyle Kastner</a:t>
            </a:r>
            <a:endParaRPr b="0" lang="en-US" sz="900" spc="-1" strike="noStrike">
              <a:latin typeface="Arial"/>
            </a:endParaRPr>
          </a:p>
          <a:p>
            <a:r>
              <a:rPr b="0" lang="en-US" sz="900" spc="-1" strike="noStrike">
                <a:latin typeface="Arial"/>
              </a:rPr>
              <a:t>Lars Buitinck</a:t>
            </a:r>
            <a:endParaRPr b="0" lang="en-US" sz="900" spc="-1" strike="noStrike">
              <a:latin typeface="Arial"/>
            </a:endParaRPr>
          </a:p>
          <a:p>
            <a:r>
              <a:rPr b="0" lang="en-US" sz="900" spc="-1" strike="noStrike">
                <a:latin typeface="Arial"/>
              </a:rPr>
              <a:t>Manoj Kumar</a:t>
            </a:r>
            <a:endParaRPr b="0" lang="en-US" sz="900" spc="-1" strike="noStrike">
              <a:latin typeface="Arial"/>
            </a:endParaRPr>
          </a:p>
          <a:p>
            <a:r>
              <a:rPr b="0" lang="en-US" sz="900" spc="-1" strike="noStrike">
                <a:latin typeface="Arial"/>
              </a:rPr>
              <a:t>Mathieu Blondel</a:t>
            </a:r>
            <a:endParaRPr b="0" lang="en-US" sz="900" spc="-1" strike="noStrike">
              <a:latin typeface="Arial"/>
            </a:endParaRPr>
          </a:p>
          <a:p>
            <a:r>
              <a:rPr b="0" lang="en-US" sz="900" spc="-1" strike="noStrike">
                <a:latin typeface="Arial"/>
              </a:rPr>
              <a:t>Matthieu Brucher</a:t>
            </a:r>
            <a:endParaRPr b="0" lang="en-US" sz="900" spc="-1" strike="noStrike">
              <a:latin typeface="Arial"/>
            </a:endParaRPr>
          </a:p>
          <a:p>
            <a:r>
              <a:rPr b="0" lang="en-US" sz="900" spc="-1" strike="noStrike">
                <a:latin typeface="Arial"/>
              </a:rPr>
              <a:t>Noel Dawe</a:t>
            </a:r>
            <a:endParaRPr b="0" lang="en-US" sz="900" spc="-1" strike="noStrike">
              <a:latin typeface="Arial"/>
            </a:endParaRPr>
          </a:p>
          <a:p>
            <a:r>
              <a:rPr b="0" lang="en-US" sz="900" spc="-1" strike="noStrike">
                <a:latin typeface="Arial"/>
              </a:rPr>
              <a:t>Paolo Losi</a:t>
            </a:r>
            <a:endParaRPr b="0" lang="en-US" sz="900" spc="-1" strike="noStrike">
              <a:latin typeface="Arial"/>
            </a:endParaRPr>
          </a:p>
          <a:p>
            <a:r>
              <a:rPr b="0" lang="en-US" sz="900" spc="-1" strike="noStrike">
                <a:latin typeface="Arial"/>
              </a:rPr>
              <a:t>Peter Prettenhofer</a:t>
            </a:r>
            <a:endParaRPr b="0" lang="en-US" sz="900" spc="-1" strike="noStrike">
              <a:latin typeface="Arial"/>
            </a:endParaRPr>
          </a:p>
          <a:p>
            <a:r>
              <a:rPr b="0" lang="en-US" sz="900" spc="-1" strike="noStrike">
                <a:latin typeface="Arial"/>
              </a:rPr>
              <a:t>Raghav Rajagopalan</a:t>
            </a:r>
            <a:endParaRPr b="0" lang="en-US" sz="900" spc="-1" strike="noStrike">
              <a:latin typeface="Arial"/>
            </a:endParaRPr>
          </a:p>
          <a:p>
            <a:r>
              <a:rPr b="0" lang="en-US" sz="900" spc="-1" strike="noStrike">
                <a:latin typeface="Arial"/>
              </a:rPr>
              <a:t>Robert Layton</a:t>
            </a:r>
            <a:endParaRPr b="0" lang="en-US" sz="900" spc="-1" strike="noStrike">
              <a:latin typeface="Arial"/>
            </a:endParaRPr>
          </a:p>
          <a:p>
            <a:r>
              <a:rPr b="0" lang="en-US" sz="900" spc="-1" strike="noStrike">
                <a:latin typeface="Arial"/>
              </a:rPr>
              <a:t>Ron Weiss</a:t>
            </a:r>
            <a:endParaRPr b="0" lang="en-US" sz="900" spc="-1" strike="noStrike">
              <a:latin typeface="Arial"/>
            </a:endParaRPr>
          </a:p>
          <a:p>
            <a:r>
              <a:rPr b="0" lang="en-US" sz="900" spc="-1" strike="noStrike">
                <a:latin typeface="Arial"/>
              </a:rPr>
              <a:t>Satrajit Ghosh</a:t>
            </a:r>
            <a:endParaRPr b="0" lang="en-US" sz="900" spc="-1" strike="noStrike">
              <a:latin typeface="Arial"/>
            </a:endParaRPr>
          </a:p>
          <a:p>
            <a:r>
              <a:rPr b="0" lang="en-US" sz="900" spc="-1" strike="noStrike">
                <a:latin typeface="Arial"/>
              </a:rPr>
              <a:t>Shiqiao Du</a:t>
            </a:r>
            <a:endParaRPr b="0" lang="en-US" sz="900" spc="-1" strike="noStrike">
              <a:latin typeface="Arial"/>
            </a:endParaRPr>
          </a:p>
          <a:p>
            <a:r>
              <a:rPr b="0" lang="en-US" sz="900" spc="-1" strike="noStrike">
                <a:latin typeface="Arial"/>
              </a:rPr>
              <a:t>Thouis (Ray) Jones</a:t>
            </a:r>
            <a:endParaRPr b="0" lang="en-US" sz="900" spc="-1" strike="noStrike">
              <a:latin typeface="Arial"/>
            </a:endParaRPr>
          </a:p>
          <a:p>
            <a:r>
              <a:rPr b="0" lang="en-US" sz="900" spc="-1" strike="noStrike">
                <a:latin typeface="Arial"/>
              </a:rPr>
              <a:t>Vincent Dubourg</a:t>
            </a:r>
            <a:endParaRPr b="0" lang="en-US" sz="900" spc="-1" strike="noStrike">
              <a:latin typeface="Arial"/>
            </a:endParaRPr>
          </a:p>
          <a:p>
            <a:r>
              <a:rPr b="0" lang="en-US" sz="900" spc="-1" strike="noStrike">
                <a:latin typeface="Arial"/>
              </a:rPr>
              <a:t>Vincent Michel</a:t>
            </a:r>
            <a:endParaRPr b="0" lang="en-US" sz="900" spc="-1" strike="noStrike">
              <a:latin typeface="Arial"/>
            </a:endParaRPr>
          </a:p>
          <a:p>
            <a:r>
              <a:rPr b="0" lang="en-US" sz="900" spc="-1" strike="noStrike">
                <a:latin typeface="Arial"/>
              </a:rPr>
              <a:t>Virgile Fritsch</a:t>
            </a:r>
            <a:endParaRPr b="0" lang="en-US" sz="900" spc="-1" strike="noStrike">
              <a:latin typeface="Arial"/>
            </a:endParaRPr>
          </a:p>
          <a:p>
            <a:r>
              <a:rPr b="0" lang="en-US" sz="900" spc="-1" strike="noStrike">
                <a:latin typeface="Arial"/>
              </a:rPr>
              <a:t>Wei Li</a:t>
            </a:r>
            <a:endParaRPr b="0" lang="en-US" sz="900" spc="-1" strike="noStrike">
              <a:latin typeface="Arial"/>
            </a:endParaRPr>
          </a:p>
          <a:p>
            <a:endParaRPr b="0" lang="en-US" sz="900" spc="-1" strike="noStrike">
              <a:latin typeface="Arial"/>
            </a:endParaRPr>
          </a:p>
        </p:txBody>
      </p:sp>
      <p:pic>
        <p:nvPicPr>
          <p:cNvPr id="96" name="" descr=""/>
          <p:cNvPicPr/>
          <p:nvPr/>
        </p:nvPicPr>
        <p:blipFill>
          <a:blip r:embed="rId2"/>
          <a:stretch/>
        </p:blipFill>
        <p:spPr>
          <a:xfrm>
            <a:off x="3200400" y="6422040"/>
            <a:ext cx="4114800" cy="966600"/>
          </a:xfrm>
          <a:prstGeom prst="rect">
            <a:avLst/>
          </a:prstGeom>
          <a:ln>
            <a:noFill/>
          </a:ln>
        </p:spPr>
      </p:pic>
      <p:sp>
        <p:nvSpPr>
          <p:cNvPr id="97" name="CustomShape 3"/>
          <p:cNvSpPr/>
          <p:nvPr/>
        </p:nvSpPr>
        <p:spPr>
          <a:xfrm>
            <a:off x="2194560" y="1737360"/>
            <a:ext cx="1097280" cy="1371600"/>
          </a:xfrm>
          <a:prstGeom prst="rect">
            <a:avLst/>
          </a:prstGeom>
          <a:noFill/>
          <a:ln w="38160">
            <a:solidFill>
              <a:srgbClr val="1d497d"/>
            </a:solidFill>
            <a:round/>
          </a:ln>
        </p:spPr>
        <p:style>
          <a:lnRef idx="0"/>
          <a:fillRef idx="0"/>
          <a:effectRef idx="0"/>
          <a:fontRef idx="minor"/>
        </p:style>
      </p:sp>
      <p:sp>
        <p:nvSpPr>
          <p:cNvPr id="98" name="CustomShape 4"/>
          <p:cNvSpPr/>
          <p:nvPr/>
        </p:nvSpPr>
        <p:spPr>
          <a:xfrm>
            <a:off x="6309360" y="1737360"/>
            <a:ext cx="1005840" cy="1371600"/>
          </a:xfrm>
          <a:prstGeom prst="rect">
            <a:avLst/>
          </a:prstGeom>
          <a:noFill/>
          <a:ln w="38160">
            <a:solidFill>
              <a:srgbClr val="1d497d"/>
            </a:solidFill>
            <a:round/>
          </a:ln>
        </p:spPr>
        <p:style>
          <a:lnRef idx="0"/>
          <a:fillRef idx="0"/>
          <a:effectRef idx="0"/>
          <a:fontRef idx="minor"/>
        </p:style>
      </p:sp>
      <p:sp>
        <p:nvSpPr>
          <p:cNvPr id="99" name="CustomShape 5"/>
          <p:cNvSpPr/>
          <p:nvPr/>
        </p:nvSpPr>
        <p:spPr>
          <a:xfrm>
            <a:off x="3258720" y="3291840"/>
            <a:ext cx="1005840" cy="1371600"/>
          </a:xfrm>
          <a:prstGeom prst="rect">
            <a:avLst/>
          </a:prstGeom>
          <a:noFill/>
          <a:ln w="38160">
            <a:solidFill>
              <a:srgbClr val="1d497d"/>
            </a:solidFill>
            <a:round/>
          </a:ln>
        </p:spPr>
        <p:style>
          <a:lnRef idx="0"/>
          <a:fillRef idx="0"/>
          <a:effectRef idx="0"/>
          <a:fontRef idx="minor"/>
        </p:style>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504000" y="301320"/>
            <a:ext cx="9071640" cy="5851800"/>
          </a:xfrm>
          <a:prstGeom prst="rect">
            <a:avLst/>
          </a:prstGeom>
          <a:noFill/>
          <a:ln>
            <a:noFill/>
          </a:ln>
        </p:spPr>
        <p:txBody>
          <a:bodyPr lIns="0" rIns="0" tIns="0" bIns="0" anchor="ctr"/>
          <a:p>
            <a:pPr algn="ctr"/>
            <a:r>
              <a:rPr b="0" lang="en-US" sz="3200" spc="-1" strike="noStrike">
                <a:latin typeface="Arial"/>
              </a:rPr>
              <a:t>Our Mission:</a:t>
            </a:r>
            <a:endParaRPr b="0" lang="en-US" sz="3200" spc="-1" strike="noStrike">
              <a:latin typeface="Arial"/>
            </a:endParaRPr>
          </a:p>
          <a:p>
            <a:pPr algn="ctr"/>
            <a:endParaRPr b="0" lang="en-US" sz="3200" spc="-1" strike="noStrike">
              <a:latin typeface="Arial"/>
            </a:endParaRPr>
          </a:p>
          <a:p>
            <a:pPr algn="ctr"/>
            <a:r>
              <a:rPr b="0" lang="en-US" sz="3200" spc="-1" strike="noStrike">
                <a:latin typeface="Arial"/>
              </a:rPr>
              <a:t>Commoditize and Democratize Machine Learning</a:t>
            </a:r>
            <a:endParaRPr b="0" lang="en-US" sz="32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 name="" descr=""/>
          <p:cNvPicPr/>
          <p:nvPr/>
        </p:nvPicPr>
        <p:blipFill>
          <a:blip r:embed="rId1"/>
          <a:stretch/>
        </p:blipFill>
        <p:spPr>
          <a:xfrm>
            <a:off x="567000" y="731520"/>
            <a:ext cx="8759880" cy="1097280"/>
          </a:xfrm>
          <a:prstGeom prst="rect">
            <a:avLst/>
          </a:prstGeom>
          <a:ln>
            <a:noFill/>
          </a:ln>
        </p:spPr>
      </p:pic>
      <p:sp>
        <p:nvSpPr>
          <p:cNvPr id="102" name="TextShape 1"/>
          <p:cNvSpPr txBox="1"/>
          <p:nvPr/>
        </p:nvSpPr>
        <p:spPr>
          <a:xfrm>
            <a:off x="640080" y="2103120"/>
            <a:ext cx="8595360" cy="715320"/>
          </a:xfrm>
          <a:prstGeom prst="rect">
            <a:avLst/>
          </a:prstGeom>
          <a:noFill/>
          <a:ln>
            <a:noFill/>
          </a:ln>
        </p:spPr>
        <p:txBody>
          <a:bodyPr lIns="90000" rIns="90000" tIns="45000" bIns="45000"/>
          <a:p>
            <a:r>
              <a:rPr b="0" lang="en-US" sz="2200" spc="-1" strike="noStrike">
                <a:latin typeface="Arial"/>
              </a:rPr>
              <a:t>About 100 citations / day</a:t>
            </a:r>
            <a:endParaRPr b="0" lang="en-US" sz="2200" spc="-1" strike="noStrike">
              <a:latin typeface="Arial"/>
            </a:endParaRPr>
          </a:p>
          <a:p>
            <a:r>
              <a:rPr b="0" lang="en-US" sz="2200" spc="-1" strike="noStrike">
                <a:solidFill>
                  <a:srgbClr val="ce181e"/>
                </a:solidFill>
                <a:latin typeface="Arial"/>
              </a:rPr>
              <a:t>About 4 citations since this meeting started!</a:t>
            </a:r>
            <a:endParaRPr b="0" lang="en-US" sz="22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 descr=""/>
          <p:cNvPicPr/>
          <p:nvPr/>
        </p:nvPicPr>
        <p:blipFill>
          <a:blip r:embed="rId1"/>
          <a:stretch/>
        </p:blipFill>
        <p:spPr>
          <a:xfrm>
            <a:off x="567000" y="731520"/>
            <a:ext cx="8759880" cy="1097280"/>
          </a:xfrm>
          <a:prstGeom prst="rect">
            <a:avLst/>
          </a:prstGeom>
          <a:ln>
            <a:noFill/>
          </a:ln>
        </p:spPr>
      </p:pic>
      <p:sp>
        <p:nvSpPr>
          <p:cNvPr id="104" name="TextShape 1"/>
          <p:cNvSpPr txBox="1"/>
          <p:nvPr/>
        </p:nvSpPr>
        <p:spPr>
          <a:xfrm>
            <a:off x="640080" y="2103120"/>
            <a:ext cx="8595360" cy="715320"/>
          </a:xfrm>
          <a:prstGeom prst="rect">
            <a:avLst/>
          </a:prstGeom>
          <a:noFill/>
          <a:ln>
            <a:noFill/>
          </a:ln>
        </p:spPr>
        <p:txBody>
          <a:bodyPr lIns="90000" rIns="90000" tIns="45000" bIns="45000"/>
          <a:p>
            <a:r>
              <a:rPr b="0" lang="en-US" sz="2200" spc="-1" strike="noStrike">
                <a:latin typeface="Arial"/>
              </a:rPr>
              <a:t>About 100 citations / day</a:t>
            </a:r>
            <a:endParaRPr b="0" lang="en-US" sz="2200" spc="-1" strike="noStrike">
              <a:latin typeface="Arial"/>
            </a:endParaRPr>
          </a:p>
          <a:p>
            <a:r>
              <a:rPr b="0" lang="en-US" sz="2200" spc="-1" strike="noStrike">
                <a:solidFill>
                  <a:srgbClr val="ce181e"/>
                </a:solidFill>
                <a:latin typeface="Arial"/>
              </a:rPr>
              <a:t>About 4 citations since this meeting started!</a:t>
            </a:r>
            <a:endParaRPr b="0" lang="en-US" sz="2200" spc="-1" strike="noStrike">
              <a:latin typeface="Arial"/>
            </a:endParaRPr>
          </a:p>
        </p:txBody>
      </p:sp>
      <p:pic>
        <p:nvPicPr>
          <p:cNvPr id="105" name="" descr=""/>
          <p:cNvPicPr/>
          <p:nvPr/>
        </p:nvPicPr>
        <p:blipFill>
          <a:blip r:embed="rId2"/>
          <a:stretch/>
        </p:blipFill>
        <p:spPr>
          <a:xfrm>
            <a:off x="640080" y="3348720"/>
            <a:ext cx="8903520" cy="94896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 descr=""/>
          <p:cNvPicPr/>
          <p:nvPr/>
        </p:nvPicPr>
        <p:blipFill>
          <a:blip r:embed="rId1"/>
          <a:stretch/>
        </p:blipFill>
        <p:spPr>
          <a:xfrm>
            <a:off x="567000" y="731520"/>
            <a:ext cx="8759880" cy="1097280"/>
          </a:xfrm>
          <a:prstGeom prst="rect">
            <a:avLst/>
          </a:prstGeom>
          <a:ln>
            <a:noFill/>
          </a:ln>
        </p:spPr>
      </p:pic>
      <p:sp>
        <p:nvSpPr>
          <p:cNvPr id="107" name="TextShape 1"/>
          <p:cNvSpPr txBox="1"/>
          <p:nvPr/>
        </p:nvSpPr>
        <p:spPr>
          <a:xfrm>
            <a:off x="640080" y="2103120"/>
            <a:ext cx="8595360" cy="715320"/>
          </a:xfrm>
          <a:prstGeom prst="rect">
            <a:avLst/>
          </a:prstGeom>
          <a:noFill/>
          <a:ln>
            <a:noFill/>
          </a:ln>
        </p:spPr>
        <p:txBody>
          <a:bodyPr lIns="90000" rIns="90000" tIns="45000" bIns="45000"/>
          <a:p>
            <a:r>
              <a:rPr b="0" lang="en-US" sz="2200" spc="-1" strike="noStrike">
                <a:latin typeface="Arial"/>
              </a:rPr>
              <a:t>About 100 citations / day</a:t>
            </a:r>
            <a:endParaRPr b="0" lang="en-US" sz="2200" spc="-1" strike="noStrike">
              <a:latin typeface="Arial"/>
            </a:endParaRPr>
          </a:p>
          <a:p>
            <a:r>
              <a:rPr b="0" lang="en-US" sz="2200" spc="-1" strike="noStrike">
                <a:solidFill>
                  <a:srgbClr val="ce181e"/>
                </a:solidFill>
                <a:latin typeface="Arial"/>
              </a:rPr>
              <a:t>About 4 citations since this meeting started!</a:t>
            </a:r>
            <a:endParaRPr b="0" lang="en-US" sz="2200" spc="-1" strike="noStrike">
              <a:latin typeface="Arial"/>
            </a:endParaRPr>
          </a:p>
        </p:txBody>
      </p:sp>
      <p:pic>
        <p:nvPicPr>
          <p:cNvPr id="108" name="" descr=""/>
          <p:cNvPicPr/>
          <p:nvPr/>
        </p:nvPicPr>
        <p:blipFill>
          <a:blip r:embed="rId2"/>
          <a:stretch/>
        </p:blipFill>
        <p:spPr>
          <a:xfrm>
            <a:off x="640080" y="3348720"/>
            <a:ext cx="8903520" cy="948960"/>
          </a:xfrm>
          <a:prstGeom prst="rect">
            <a:avLst/>
          </a:prstGeom>
          <a:ln>
            <a:noFill/>
          </a:ln>
        </p:spPr>
      </p:pic>
      <p:pic>
        <p:nvPicPr>
          <p:cNvPr id="109" name="" descr=""/>
          <p:cNvPicPr/>
          <p:nvPr/>
        </p:nvPicPr>
        <p:blipFill>
          <a:blip r:embed="rId3"/>
          <a:stretch/>
        </p:blipFill>
        <p:spPr>
          <a:xfrm>
            <a:off x="2377440" y="4557240"/>
            <a:ext cx="4701240" cy="2666520"/>
          </a:xfrm>
          <a:prstGeom prst="rect">
            <a:avLst/>
          </a:prstGeom>
          <a:ln>
            <a:noFill/>
          </a:ln>
        </p:spPr>
      </p:pic>
      <p:sp>
        <p:nvSpPr>
          <p:cNvPr id="110" name="CustomShape 2"/>
          <p:cNvSpPr/>
          <p:nvPr/>
        </p:nvSpPr>
        <p:spPr>
          <a:xfrm>
            <a:off x="2286000" y="6675120"/>
            <a:ext cx="4663440" cy="731520"/>
          </a:xfrm>
          <a:prstGeom prst="rect">
            <a:avLst/>
          </a:prstGeom>
          <a:noFill/>
          <a:ln w="76320">
            <a:solidFill>
              <a:srgbClr val="ed1c24"/>
            </a:solidFill>
            <a:round/>
          </a:ln>
        </p:spPr>
        <p:style>
          <a:lnRef idx="0"/>
          <a:fillRef idx="0"/>
          <a:effectRef idx="0"/>
          <a:fontRef idx="minor"/>
        </p:style>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504000" y="2578320"/>
            <a:ext cx="9071640" cy="1262160"/>
          </a:xfrm>
          <a:prstGeom prst="rect">
            <a:avLst/>
          </a:prstGeom>
          <a:noFill/>
          <a:ln>
            <a:noFill/>
          </a:ln>
        </p:spPr>
        <p:txBody>
          <a:bodyPr lIns="0" rIns="0" tIns="0" bIns="0" anchor="ctr"/>
          <a:p>
            <a:pPr algn="ctr"/>
            <a:r>
              <a:rPr b="0" lang="en-US" sz="4400" spc="-1" strike="noStrike">
                <a:latin typeface="Arial"/>
              </a:rPr>
              <a:t>Current Work</a:t>
            </a:r>
            <a:endParaRPr b="0" lang="en-US" sz="44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latin typeface="Arial"/>
              </a:rPr>
              <a:t>Extreme Gradient Boosting</a:t>
            </a:r>
            <a:endParaRPr b="0" lang="en-US" sz="4400" spc="-1" strike="noStrike">
              <a:latin typeface="Arial"/>
            </a:endParaRPr>
          </a:p>
        </p:txBody>
      </p:sp>
      <p:pic>
        <p:nvPicPr>
          <p:cNvPr id="113" name="" descr=""/>
          <p:cNvPicPr/>
          <p:nvPr/>
        </p:nvPicPr>
        <p:blipFill>
          <a:blip r:embed="rId1"/>
          <a:stretch/>
        </p:blipFill>
        <p:spPr>
          <a:xfrm>
            <a:off x="90720" y="1920240"/>
            <a:ext cx="9784800" cy="414108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latin typeface="Arial"/>
              </a:rPr>
              <a:t>Visualization</a:t>
            </a:r>
            <a:endParaRPr b="0" lang="en-US" sz="4400" spc="-1" strike="noStrike">
              <a:latin typeface="Arial"/>
            </a:endParaRPr>
          </a:p>
        </p:txBody>
      </p:sp>
      <p:sp>
        <p:nvSpPr>
          <p:cNvPr id="115" name="TextShape 2"/>
          <p:cNvSpPr txBox="1"/>
          <p:nvPr/>
        </p:nvSpPr>
        <p:spPr>
          <a:xfrm>
            <a:off x="504000" y="1769040"/>
            <a:ext cx="9071640" cy="4384440"/>
          </a:xfrm>
          <a:prstGeom prst="rect">
            <a:avLst/>
          </a:prstGeom>
          <a:noFill/>
          <a:ln>
            <a:noFill/>
          </a:ln>
        </p:spPr>
        <p:txBody>
          <a:bodyPr lIns="0" rIns="0" tIns="0" bIns="0">
            <a:normAutofit/>
          </a:bodyPr>
          <a:p>
            <a:endParaRPr b="0" lang="en-US" sz="3200" spc="-1" strike="noStrike">
              <a:latin typeface="Arial"/>
            </a:endParaRPr>
          </a:p>
        </p:txBody>
      </p:sp>
      <p:pic>
        <p:nvPicPr>
          <p:cNvPr id="116" name="" descr=""/>
          <p:cNvPicPr/>
          <p:nvPr/>
        </p:nvPicPr>
        <p:blipFill>
          <a:blip r:embed="rId1"/>
          <a:stretch/>
        </p:blipFill>
        <p:spPr>
          <a:xfrm>
            <a:off x="914400" y="1307520"/>
            <a:ext cx="7589520" cy="600768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TextShape 1"/>
          <p:cNvSpPr txBox="1"/>
          <p:nvPr/>
        </p:nvSpPr>
        <p:spPr>
          <a:xfrm>
            <a:off x="504000" y="301320"/>
            <a:ext cx="9071640" cy="1262160"/>
          </a:xfrm>
          <a:prstGeom prst="rect">
            <a:avLst/>
          </a:prstGeom>
          <a:noFill/>
          <a:ln>
            <a:noFill/>
          </a:ln>
        </p:spPr>
        <p:txBody>
          <a:bodyPr lIns="0" rIns="0" tIns="0" bIns="0" anchor="ctr"/>
          <a:p>
            <a:pPr algn="ctr"/>
            <a:endParaRPr b="0" lang="en-US" sz="4400" spc="-1" strike="noStrike">
              <a:latin typeface="Arial"/>
            </a:endParaRPr>
          </a:p>
        </p:txBody>
      </p:sp>
      <p:pic>
        <p:nvPicPr>
          <p:cNvPr id="57" name="" descr=""/>
          <p:cNvPicPr/>
          <p:nvPr/>
        </p:nvPicPr>
        <p:blipFill>
          <a:blip r:embed="rId1"/>
          <a:stretch/>
        </p:blipFill>
        <p:spPr>
          <a:xfrm>
            <a:off x="636480" y="301320"/>
            <a:ext cx="2838240" cy="847440"/>
          </a:xfrm>
          <a:prstGeom prst="rect">
            <a:avLst/>
          </a:prstGeom>
          <a:ln>
            <a:noFill/>
          </a:ln>
        </p:spPr>
      </p:pic>
      <p:pic>
        <p:nvPicPr>
          <p:cNvPr id="58" name="" descr=""/>
          <p:cNvPicPr/>
          <p:nvPr/>
        </p:nvPicPr>
        <p:blipFill>
          <a:blip r:embed="rId2"/>
          <a:stretch/>
        </p:blipFill>
        <p:spPr>
          <a:xfrm>
            <a:off x="3383280" y="1822680"/>
            <a:ext cx="1914120" cy="1560600"/>
          </a:xfrm>
          <a:prstGeom prst="rect">
            <a:avLst/>
          </a:prstGeom>
          <a:ln>
            <a:noFill/>
          </a:ln>
        </p:spPr>
      </p:pic>
      <p:sp>
        <p:nvSpPr>
          <p:cNvPr id="59" name="Freeform 2"/>
          <p:cNvSpPr/>
          <p:nvPr/>
        </p:nvSpPr>
        <p:spPr>
          <a:xfrm>
            <a:off x="3748680" y="740520"/>
            <a:ext cx="732240" cy="823320"/>
          </a:xfrm>
          <a:custGeom>
            <a:avLst/>
            <a:gdLst/>
            <a:ahLst/>
            <a:rect l="0" t="0" r="r" b="b"/>
            <a:pathLst>
              <a:path w="2034" h="2287">
                <a:moveTo>
                  <a:pt x="0" y="0"/>
                </a:moveTo>
                <a:cubicBezTo>
                  <a:pt x="762" y="0"/>
                  <a:pt x="1270" y="254"/>
                  <a:pt x="1524" y="508"/>
                </a:cubicBezTo>
                <a:cubicBezTo>
                  <a:pt x="1778" y="762"/>
                  <a:pt x="2032" y="1524"/>
                  <a:pt x="2033" y="2286"/>
                </a:cubicBezTo>
              </a:path>
            </a:pathLst>
          </a:custGeom>
          <a:ln w="76320">
            <a:solidFill>
              <a:srgbClr val="000000"/>
            </a:solidFill>
            <a:round/>
            <a:tailEnd len="med" type="triangle" w="med"/>
          </a:ln>
        </p:spPr>
      </p:sp>
      <p:sp>
        <p:nvSpPr>
          <p:cNvPr id="60" name="Freeform 3"/>
          <p:cNvSpPr/>
          <p:nvPr/>
        </p:nvSpPr>
        <p:spPr>
          <a:xfrm>
            <a:off x="4389120" y="3657600"/>
            <a:ext cx="731880" cy="823320"/>
          </a:xfrm>
          <a:custGeom>
            <a:avLst/>
            <a:gdLst/>
            <a:ahLst/>
            <a:rect l="0" t="0" r="r" b="b"/>
            <a:pathLst>
              <a:path w="2033" h="2287">
                <a:moveTo>
                  <a:pt x="0" y="0"/>
                </a:moveTo>
                <a:cubicBezTo>
                  <a:pt x="1" y="762"/>
                  <a:pt x="0" y="1524"/>
                  <a:pt x="255" y="1778"/>
                </a:cubicBezTo>
                <a:cubicBezTo>
                  <a:pt x="508" y="2032"/>
                  <a:pt x="1017" y="2286"/>
                  <a:pt x="2032" y="2286"/>
                </a:cubicBezTo>
              </a:path>
            </a:pathLst>
          </a:custGeom>
          <a:ln w="76320">
            <a:solidFill>
              <a:srgbClr val="000000"/>
            </a:solidFill>
            <a:round/>
            <a:tailEnd len="med" type="triangle" w="med"/>
          </a:ln>
        </p:spPr>
      </p:sp>
      <p:pic>
        <p:nvPicPr>
          <p:cNvPr id="61" name="" descr=""/>
          <p:cNvPicPr/>
          <p:nvPr/>
        </p:nvPicPr>
        <p:blipFill>
          <a:blip r:embed="rId3"/>
          <a:stretch/>
        </p:blipFill>
        <p:spPr>
          <a:xfrm>
            <a:off x="6309360" y="4206240"/>
            <a:ext cx="2843280" cy="457200"/>
          </a:xfrm>
          <a:prstGeom prst="rect">
            <a:avLst/>
          </a:prstGeom>
          <a:ln>
            <a:noFill/>
          </a:ln>
        </p:spPr>
      </p:pic>
      <p:sp>
        <p:nvSpPr>
          <p:cNvPr id="62" name="Freeform 4"/>
          <p:cNvSpPr/>
          <p:nvPr/>
        </p:nvSpPr>
        <p:spPr>
          <a:xfrm>
            <a:off x="6858000" y="5120640"/>
            <a:ext cx="823320" cy="823320"/>
          </a:xfrm>
          <a:custGeom>
            <a:avLst/>
            <a:gdLst/>
            <a:ahLst/>
            <a:rect l="0" t="0" r="r" b="b"/>
            <a:pathLst>
              <a:path w="2287" h="2287">
                <a:moveTo>
                  <a:pt x="2286" y="0"/>
                </a:moveTo>
                <a:cubicBezTo>
                  <a:pt x="2286" y="1778"/>
                  <a:pt x="1778" y="2286"/>
                  <a:pt x="0" y="2286"/>
                </a:cubicBezTo>
              </a:path>
            </a:pathLst>
          </a:custGeom>
          <a:ln w="76320">
            <a:solidFill>
              <a:srgbClr val="000000"/>
            </a:solidFill>
            <a:round/>
            <a:tailEnd len="med" type="triangle" w="med"/>
          </a:ln>
        </p:spPr>
      </p:sp>
      <p:pic>
        <p:nvPicPr>
          <p:cNvPr id="63" name="" descr=""/>
          <p:cNvPicPr/>
          <p:nvPr/>
        </p:nvPicPr>
        <p:blipFill>
          <a:blip r:embed="rId4"/>
          <a:stretch/>
        </p:blipFill>
        <p:spPr>
          <a:xfrm>
            <a:off x="1809720" y="4389120"/>
            <a:ext cx="4591080" cy="3060360"/>
          </a:xfrm>
          <a:prstGeom prst="rect">
            <a:avLst/>
          </a:prstGeom>
          <a:ln>
            <a:noFill/>
          </a:ln>
        </p:spPr>
      </p:pic>
      <p:pic>
        <p:nvPicPr>
          <p:cNvPr id="64" name="" descr=""/>
          <p:cNvPicPr/>
          <p:nvPr/>
        </p:nvPicPr>
        <p:blipFill>
          <a:blip r:embed="rId5"/>
          <a:stretch/>
        </p:blipFill>
        <p:spPr>
          <a:xfrm>
            <a:off x="7315200" y="457200"/>
            <a:ext cx="2418120" cy="316980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latin typeface="Arial"/>
              </a:rPr>
              <a:t>Model understanding and inspection</a:t>
            </a:r>
            <a:endParaRPr b="0" lang="en-US" sz="4400" spc="-1" strike="noStrike">
              <a:latin typeface="Arial"/>
            </a:endParaRPr>
          </a:p>
        </p:txBody>
      </p:sp>
      <p:sp>
        <p:nvSpPr>
          <p:cNvPr id="118" name="TextShape 2"/>
          <p:cNvSpPr txBox="1"/>
          <p:nvPr/>
        </p:nvSpPr>
        <p:spPr>
          <a:xfrm>
            <a:off x="504000" y="1769040"/>
            <a:ext cx="9071640" cy="4384440"/>
          </a:xfrm>
          <a:prstGeom prst="rect">
            <a:avLst/>
          </a:prstGeom>
          <a:noFill/>
          <a:ln>
            <a:noFill/>
          </a:ln>
        </p:spPr>
        <p:txBody>
          <a:bodyPr lIns="0" rIns="0" tIns="0" bIns="0">
            <a:normAutofit/>
          </a:bodyPr>
          <a:p>
            <a:endParaRPr b="0" lang="en-US" sz="3200" spc="-1" strike="noStrike">
              <a:latin typeface="Arial"/>
            </a:endParaRPr>
          </a:p>
        </p:txBody>
      </p:sp>
      <p:pic>
        <p:nvPicPr>
          <p:cNvPr id="119" name="" descr=""/>
          <p:cNvPicPr/>
          <p:nvPr/>
        </p:nvPicPr>
        <p:blipFill>
          <a:blip r:embed="rId1"/>
          <a:stretch/>
        </p:blipFill>
        <p:spPr>
          <a:xfrm>
            <a:off x="879480" y="1280160"/>
            <a:ext cx="8321040" cy="6240960"/>
          </a:xfrm>
          <a:prstGeom prst="rect">
            <a:avLst/>
          </a:prstGeom>
          <a:ln>
            <a:noFill/>
          </a:ln>
        </p:spPr>
      </p:pic>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latin typeface="Arial"/>
              </a:rPr>
              <a:t>AutoML &amp; dabl</a:t>
            </a:r>
            <a:endParaRPr b="0" lang="en-US" sz="4400" spc="-1" strike="noStrike">
              <a:latin typeface="Arial"/>
            </a:endParaRPr>
          </a:p>
        </p:txBody>
      </p:sp>
      <p:sp>
        <p:nvSpPr>
          <p:cNvPr id="121" name="TextShape 2"/>
          <p:cNvSpPr txBox="1"/>
          <p:nvPr/>
        </p:nvSpPr>
        <p:spPr>
          <a:xfrm>
            <a:off x="504000" y="1769040"/>
            <a:ext cx="9071640" cy="4384440"/>
          </a:xfrm>
          <a:prstGeom prst="rect">
            <a:avLst/>
          </a:prstGeom>
          <a:noFill/>
          <a:ln>
            <a:noFill/>
          </a:ln>
        </p:spPr>
        <p:txBody>
          <a:bodyPr lIns="0" rIns="0" tIns="0" bIns="0">
            <a:normAutofit/>
          </a:bodyPr>
          <a:p>
            <a:endParaRPr b="0" lang="en-US" sz="3200" spc="-1" strike="noStrike">
              <a:latin typeface="Arial"/>
            </a:endParaRPr>
          </a:p>
        </p:txBody>
      </p:sp>
      <p:pic>
        <p:nvPicPr>
          <p:cNvPr id="122" name="" descr=""/>
          <p:cNvPicPr/>
          <p:nvPr/>
        </p:nvPicPr>
        <p:blipFill>
          <a:blip r:embed="rId1"/>
          <a:stretch/>
        </p:blipFill>
        <p:spPr>
          <a:xfrm>
            <a:off x="1276920" y="1178640"/>
            <a:ext cx="7526160" cy="4246920"/>
          </a:xfrm>
          <a:prstGeom prst="rect">
            <a:avLst/>
          </a:prstGeom>
          <a:ln>
            <a:noFill/>
          </a:ln>
        </p:spPr>
      </p:pic>
      <p:sp>
        <p:nvSpPr>
          <p:cNvPr id="123" name="TextShape 3"/>
          <p:cNvSpPr txBox="1"/>
          <p:nvPr/>
        </p:nvSpPr>
        <p:spPr>
          <a:xfrm>
            <a:off x="1463040" y="6492240"/>
            <a:ext cx="4289400" cy="715320"/>
          </a:xfrm>
          <a:prstGeom prst="rect">
            <a:avLst/>
          </a:prstGeom>
          <a:noFill/>
          <a:ln>
            <a:noFill/>
          </a:ln>
        </p:spPr>
        <p:txBody>
          <a:bodyPr lIns="90000" rIns="90000" tIns="45000" bIns="45000"/>
          <a:p>
            <a:r>
              <a:rPr b="0" lang="en-US" sz="2200" spc="-1" strike="noStrike">
                <a:latin typeface="Arial"/>
              </a:rPr>
              <a:t>ac = AnyClassifier()</a:t>
            </a:r>
            <a:endParaRPr b="0" lang="en-US" sz="2200" spc="-1" strike="noStrike">
              <a:latin typeface="Arial"/>
            </a:endParaRPr>
          </a:p>
          <a:p>
            <a:r>
              <a:rPr b="0" lang="en-US" sz="2200" spc="-1" strike="noStrike">
                <a:latin typeface="Arial"/>
              </a:rPr>
              <a:t>ac.fit(data, target_col="survived")</a:t>
            </a:r>
            <a:endParaRPr b="0" lang="en-US" sz="2200" spc="-1" strike="noStrike">
              <a:latin typeface="Arial"/>
            </a:endParaRPr>
          </a:p>
        </p:txBody>
      </p:sp>
      <p:sp>
        <p:nvSpPr>
          <p:cNvPr id="124" name="TextShape 4"/>
          <p:cNvSpPr txBox="1"/>
          <p:nvPr/>
        </p:nvSpPr>
        <p:spPr>
          <a:xfrm>
            <a:off x="1463040" y="5486400"/>
            <a:ext cx="4335120" cy="849960"/>
          </a:xfrm>
          <a:prstGeom prst="rect">
            <a:avLst/>
          </a:prstGeom>
          <a:noFill/>
          <a:ln>
            <a:noFill/>
          </a:ln>
        </p:spPr>
        <p:txBody>
          <a:bodyPr lIns="90000" rIns="90000" tIns="45000" bIns="45000"/>
          <a:p>
            <a:r>
              <a:rPr b="0" lang="en-US" sz="2200" spc="-1" strike="noStrike">
                <a:latin typeface="Arial"/>
              </a:rPr>
              <a:t>sc = SimpleClassifier()</a:t>
            </a:r>
            <a:endParaRPr b="0" lang="en-US" sz="2200" spc="-1" strike="noStrike">
              <a:latin typeface="Arial"/>
            </a:endParaRPr>
          </a:p>
          <a:p>
            <a:r>
              <a:rPr b="0" lang="en-US" sz="2200" spc="-1" strike="noStrike">
                <a:latin typeface="Arial"/>
              </a:rPr>
              <a:t>sc.fit(data, target_col=”survived”)</a:t>
            </a:r>
            <a:endParaRPr b="0" lang="en-US" sz="22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extShape 1"/>
          <p:cNvSpPr txBox="1"/>
          <p:nvPr/>
        </p:nvSpPr>
        <p:spPr>
          <a:xfrm>
            <a:off x="504000" y="301320"/>
            <a:ext cx="9071640" cy="1262160"/>
          </a:xfrm>
          <a:prstGeom prst="rect">
            <a:avLst/>
          </a:prstGeom>
          <a:noFill/>
          <a:ln>
            <a:noFill/>
          </a:ln>
        </p:spPr>
        <p:txBody>
          <a:bodyPr lIns="0" rIns="0" tIns="0" bIns="0" anchor="ctr"/>
          <a:p>
            <a:pPr algn="ctr"/>
            <a:endParaRPr b="0" lang="en-US" sz="4400" spc="-1" strike="noStrike">
              <a:latin typeface="Arial"/>
            </a:endParaRPr>
          </a:p>
        </p:txBody>
      </p:sp>
      <p:sp>
        <p:nvSpPr>
          <p:cNvPr id="126" name="TextShape 2"/>
          <p:cNvSpPr txBox="1"/>
          <p:nvPr/>
        </p:nvSpPr>
        <p:spPr>
          <a:xfrm>
            <a:off x="504000" y="301320"/>
            <a:ext cx="9071640" cy="5851800"/>
          </a:xfrm>
          <a:prstGeom prst="rect">
            <a:avLst/>
          </a:prstGeom>
          <a:noFill/>
          <a:ln>
            <a:noFill/>
          </a:ln>
        </p:spPr>
        <p:txBody>
          <a:bodyPr lIns="0" rIns="0" tIns="0" bIns="0" anchor="ctr"/>
          <a:p>
            <a:pPr algn="ctr"/>
            <a:r>
              <a:rPr b="0" lang="en-US" sz="3200" spc="-1" strike="noStrike">
                <a:latin typeface="Arial"/>
              </a:rPr>
              <a:t>Where to go from here</a:t>
            </a:r>
            <a:endParaRPr b="0" lang="en-US" sz="32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 name="" descr=""/>
          <p:cNvPicPr/>
          <p:nvPr/>
        </p:nvPicPr>
        <p:blipFill>
          <a:blip r:embed="rId1"/>
          <a:stretch/>
        </p:blipFill>
        <p:spPr>
          <a:xfrm>
            <a:off x="91440" y="451440"/>
            <a:ext cx="5089320" cy="6675120"/>
          </a:xfrm>
          <a:prstGeom prst="rect">
            <a:avLst/>
          </a:prstGeom>
          <a:ln>
            <a:noFill/>
          </a:ln>
        </p:spPr>
      </p:pic>
      <p:grpSp>
        <p:nvGrpSpPr>
          <p:cNvPr id="128" name="Group 1"/>
          <p:cNvGrpSpPr/>
          <p:nvPr/>
        </p:nvGrpSpPr>
        <p:grpSpPr>
          <a:xfrm>
            <a:off x="5394960" y="1463040"/>
            <a:ext cx="7935840" cy="5212080"/>
            <a:chOff x="5394960" y="1463040"/>
            <a:chExt cx="7935840" cy="5212080"/>
          </a:xfrm>
        </p:grpSpPr>
        <p:sp>
          <p:nvSpPr>
            <p:cNvPr id="129" name="TextShape 2"/>
            <p:cNvSpPr txBox="1"/>
            <p:nvPr/>
          </p:nvSpPr>
          <p:spPr>
            <a:xfrm>
              <a:off x="6766560" y="1555560"/>
              <a:ext cx="6564240" cy="5119560"/>
            </a:xfrm>
            <a:prstGeom prst="rect">
              <a:avLst/>
            </a:prstGeom>
            <a:noFill/>
            <a:ln>
              <a:noFill/>
            </a:ln>
          </p:spPr>
          <p:txBody>
            <a:bodyPr lIns="90000" rIns="90000" tIns="45000" bIns="45000"/>
            <a:p>
              <a:r>
                <a:rPr b="0" lang="en-US" sz="2800" spc="-1" strike="noStrike">
                  <a:latin typeface="Arial"/>
                </a:rPr>
                <a:t>amueller.github.io</a:t>
              </a:r>
              <a:endParaRPr b="0" lang="en-US" sz="2800" spc="-1" strike="noStrike">
                <a:latin typeface="Arial"/>
              </a:endParaRPr>
            </a:p>
            <a:p>
              <a:endParaRPr b="0" lang="en-US" sz="2800" spc="-1" strike="noStrike">
                <a:latin typeface="Arial"/>
              </a:endParaRPr>
            </a:p>
            <a:p>
              <a:br/>
              <a:r>
                <a:rPr b="0" lang="en-US" sz="2800" spc="-1" strike="noStrike">
                  <a:latin typeface="Arial"/>
                </a:rPr>
                <a:t>@amuellerml</a:t>
              </a:r>
              <a:br/>
              <a:endParaRPr b="0" lang="en-US" sz="2800" spc="-1" strike="noStrike">
                <a:latin typeface="Arial"/>
              </a:endParaRPr>
            </a:p>
            <a:p>
              <a:endParaRPr b="0" lang="en-US" sz="2800" spc="-1" strike="noStrike">
                <a:latin typeface="Arial"/>
              </a:endParaRPr>
            </a:p>
            <a:p>
              <a:r>
                <a:rPr b="0" lang="en-US" sz="2800" spc="-1" strike="noStrike">
                  <a:latin typeface="Arial"/>
                </a:rPr>
                <a:t>@amueller</a:t>
              </a:r>
              <a:br/>
              <a:endParaRPr b="0" lang="en-US" sz="2800" spc="-1" strike="noStrike">
                <a:latin typeface="Arial"/>
              </a:endParaRPr>
            </a:p>
            <a:p>
              <a:br/>
              <a:r>
                <a:rPr b="0" lang="en-US" sz="2800" spc="-1" strike="noStrike">
                  <a:latin typeface="Arial"/>
                </a:rPr>
                <a:t>andreas.mueller</a:t>
              </a:r>
              <a:endParaRPr b="0" lang="en-US" sz="2800" spc="-1" strike="noStrike">
                <a:latin typeface="Arial"/>
              </a:endParaRPr>
            </a:p>
            <a:p>
              <a:r>
                <a:rPr b="0" lang="en-US" sz="2800" spc="-1" strike="noStrike">
                  <a:latin typeface="Arial"/>
                </a:rPr>
                <a:t>@columbia.com</a:t>
              </a:r>
              <a:endParaRPr b="0" lang="en-US" sz="2800" spc="-1" strike="noStrike">
                <a:latin typeface="Arial"/>
              </a:endParaRPr>
            </a:p>
          </p:txBody>
        </p:sp>
        <p:pic>
          <p:nvPicPr>
            <p:cNvPr id="130" name="" descr=""/>
            <p:cNvPicPr/>
            <p:nvPr/>
          </p:nvPicPr>
          <p:blipFill>
            <a:blip r:embed="rId2"/>
            <a:stretch/>
          </p:blipFill>
          <p:spPr>
            <a:xfrm>
              <a:off x="5394960" y="3858480"/>
              <a:ext cx="1301760" cy="981000"/>
            </a:xfrm>
            <a:prstGeom prst="rect">
              <a:avLst/>
            </a:prstGeom>
            <a:ln>
              <a:noFill/>
            </a:ln>
          </p:spPr>
        </p:pic>
        <p:pic>
          <p:nvPicPr>
            <p:cNvPr id="131" name="" descr=""/>
            <p:cNvPicPr/>
            <p:nvPr/>
          </p:nvPicPr>
          <p:blipFill>
            <a:blip r:embed="rId3"/>
            <a:stretch/>
          </p:blipFill>
          <p:spPr>
            <a:xfrm>
              <a:off x="5644080" y="5380920"/>
              <a:ext cx="855000" cy="579600"/>
            </a:xfrm>
            <a:prstGeom prst="rect">
              <a:avLst/>
            </a:prstGeom>
            <a:ln>
              <a:noFill/>
            </a:ln>
          </p:spPr>
        </p:pic>
        <p:pic>
          <p:nvPicPr>
            <p:cNvPr id="132" name="" descr=""/>
            <p:cNvPicPr/>
            <p:nvPr/>
          </p:nvPicPr>
          <p:blipFill>
            <a:blip r:embed="rId4"/>
            <a:stretch/>
          </p:blipFill>
          <p:spPr>
            <a:xfrm>
              <a:off x="5486400" y="2399400"/>
              <a:ext cx="1308240" cy="1381680"/>
            </a:xfrm>
            <a:prstGeom prst="rect">
              <a:avLst/>
            </a:prstGeom>
            <a:ln>
              <a:noFill/>
            </a:ln>
          </p:spPr>
        </p:pic>
        <p:pic>
          <p:nvPicPr>
            <p:cNvPr id="133" name="" descr=""/>
            <p:cNvPicPr/>
            <p:nvPr/>
          </p:nvPicPr>
          <p:blipFill>
            <a:blip r:embed="rId5"/>
            <a:stretch/>
          </p:blipFill>
          <p:spPr>
            <a:xfrm>
              <a:off x="5760720" y="1463040"/>
              <a:ext cx="731520" cy="772560"/>
            </a:xfrm>
            <a:prstGeom prst="rect">
              <a:avLst/>
            </a:prstGeom>
            <a:ln>
              <a:noFill/>
            </a:ln>
          </p:spPr>
        </p:pic>
      </p:gr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latin typeface="Arial"/>
              </a:rPr>
              <a:t>Why Software Matters</a:t>
            </a:r>
            <a:endParaRPr b="0" lang="en-US" sz="4400" spc="-1" strike="noStrike">
              <a:latin typeface="Arial"/>
            </a:endParaRPr>
          </a:p>
        </p:txBody>
      </p:sp>
      <p:sp>
        <p:nvSpPr>
          <p:cNvPr id="66" name="TextShape 2"/>
          <p:cNvSpPr txBox="1"/>
          <p:nvPr/>
        </p:nvSpPr>
        <p:spPr>
          <a:xfrm>
            <a:off x="1611000" y="1920240"/>
            <a:ext cx="6858000" cy="4149360"/>
          </a:xfrm>
          <a:prstGeom prst="rect">
            <a:avLst/>
          </a:prstGeom>
          <a:noFill/>
          <a:ln>
            <a:noFill/>
          </a:ln>
        </p:spPr>
        <p:txBody>
          <a:bodyPr lIns="90000" rIns="90000" tIns="45000" bIns="45000"/>
          <a:p>
            <a:r>
              <a:rPr b="0" lang="en-US" sz="2600" spc="-1" strike="noStrike">
                <a:latin typeface="Arial"/>
              </a:rPr>
              <a:t>“</a:t>
            </a:r>
            <a:r>
              <a:rPr b="0" lang="en-US" sz="2600" spc="-1" strike="noStrike">
                <a:latin typeface="Arial"/>
              </a:rPr>
              <a:t>An article about computational science in a scientific publication is not the scholarship itself, it is merely advertising of the scholarship.</a:t>
            </a:r>
            <a:endParaRPr b="0" lang="en-US" sz="2600" spc="-1" strike="noStrike">
              <a:latin typeface="Arial"/>
            </a:endParaRPr>
          </a:p>
          <a:p>
            <a:r>
              <a:rPr b="0" lang="en-US" sz="2600" spc="-1" strike="noStrike">
                <a:latin typeface="Arial"/>
              </a:rPr>
              <a:t>The actual scholarship is the complete software development environment and the complete set of instructions which generated the _x000c_figures.”</a:t>
            </a:r>
            <a:endParaRPr b="0" lang="en-US" sz="2600" spc="-1" strike="noStrike">
              <a:latin typeface="Arial"/>
            </a:endParaRPr>
          </a:p>
        </p:txBody>
      </p:sp>
      <p:sp>
        <p:nvSpPr>
          <p:cNvPr id="67" name="TextShape 3"/>
          <p:cNvSpPr txBox="1"/>
          <p:nvPr/>
        </p:nvSpPr>
        <p:spPr>
          <a:xfrm>
            <a:off x="6012720" y="5414400"/>
            <a:ext cx="3222720" cy="346320"/>
          </a:xfrm>
          <a:prstGeom prst="rect">
            <a:avLst/>
          </a:prstGeom>
          <a:noFill/>
          <a:ln>
            <a:noFill/>
          </a:ln>
        </p:spPr>
        <p:txBody>
          <a:bodyPr lIns="90000" rIns="90000" tIns="45000" bIns="45000"/>
          <a:p>
            <a:r>
              <a:rPr b="0" lang="en-US" sz="1800" spc="-1" strike="noStrike">
                <a:latin typeface="Arial"/>
              </a:rPr>
              <a:t>- Buckheit and Donoho (1995)</a:t>
            </a:r>
            <a:endParaRPr b="0" lang="en-US" sz="18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TextShape 1"/>
          <p:cNvSpPr txBox="1"/>
          <p:nvPr/>
        </p:nvSpPr>
        <p:spPr>
          <a:xfrm>
            <a:off x="504000" y="301320"/>
            <a:ext cx="9071640" cy="1262160"/>
          </a:xfrm>
          <a:prstGeom prst="rect">
            <a:avLst/>
          </a:prstGeom>
          <a:noFill/>
          <a:ln>
            <a:noFill/>
          </a:ln>
        </p:spPr>
        <p:txBody>
          <a:bodyPr lIns="0" rIns="0" tIns="0" bIns="0" anchor="ctr"/>
          <a:p>
            <a:pPr algn="ctr"/>
            <a:endParaRPr b="0" lang="en-US" sz="4400" spc="-1" strike="noStrike">
              <a:latin typeface="Arial"/>
            </a:endParaRPr>
          </a:p>
        </p:txBody>
      </p:sp>
      <p:sp>
        <p:nvSpPr>
          <p:cNvPr id="69" name="TextShape 2"/>
          <p:cNvSpPr txBox="1"/>
          <p:nvPr/>
        </p:nvSpPr>
        <p:spPr>
          <a:xfrm>
            <a:off x="504000" y="1769040"/>
            <a:ext cx="9071640" cy="4384440"/>
          </a:xfrm>
          <a:prstGeom prst="rect">
            <a:avLst/>
          </a:prstGeom>
          <a:noFill/>
          <a:ln>
            <a:noFill/>
          </a:ln>
        </p:spPr>
        <p:txBody>
          <a:bodyPr lIns="0" rIns="0" tIns="0" bIns="0">
            <a:normAutofit/>
          </a:bodyPr>
          <a:p>
            <a:endParaRPr b="0" lang="en-US" sz="3200" spc="-1" strike="noStrike">
              <a:latin typeface="Arial"/>
            </a:endParaRPr>
          </a:p>
        </p:txBody>
      </p:sp>
      <p:pic>
        <p:nvPicPr>
          <p:cNvPr id="70" name="" descr=""/>
          <p:cNvPicPr/>
          <p:nvPr/>
        </p:nvPicPr>
        <p:blipFill>
          <a:blip r:embed="rId1"/>
          <a:stretch/>
        </p:blipFill>
        <p:spPr>
          <a:xfrm>
            <a:off x="622440" y="192960"/>
            <a:ext cx="8835120" cy="666504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latin typeface="Arial"/>
              </a:rPr>
              <a:t>Impact</a:t>
            </a:r>
            <a:endParaRPr b="0" lang="en-US" sz="4400" spc="-1" strike="noStrike">
              <a:latin typeface="Arial"/>
            </a:endParaRPr>
          </a:p>
        </p:txBody>
      </p:sp>
      <p:sp>
        <p:nvSpPr>
          <p:cNvPr id="72" name="TextShape 2"/>
          <p:cNvSpPr txBox="1"/>
          <p:nvPr/>
        </p:nvSpPr>
        <p:spPr>
          <a:xfrm>
            <a:off x="504000" y="1769040"/>
            <a:ext cx="907164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endParaRPr b="0" lang="en-US" sz="3200" spc="-1" strike="noStrike">
              <a:latin typeface="Arial"/>
            </a:endParaRPr>
          </a:p>
          <a:p>
            <a:pPr marL="432000" indent="-324000">
              <a:spcBef>
                <a:spcPts val="1417"/>
              </a:spcBef>
              <a:buClr>
                <a:srgbClr val="000000"/>
              </a:buClr>
              <a:buSzPct val="45000"/>
              <a:buFont typeface="Wingdings" charset="2"/>
              <a:buChar char=""/>
            </a:pPr>
            <a:endParaRPr b="0" lang="en-US" sz="3200" spc="-1" strike="noStrike">
              <a:latin typeface="Arial"/>
            </a:endParaRPr>
          </a:p>
        </p:txBody>
      </p:sp>
      <p:sp>
        <p:nvSpPr>
          <p:cNvPr id="73" name="TextShape 3"/>
          <p:cNvSpPr txBox="1"/>
          <p:nvPr/>
        </p:nvSpPr>
        <p:spPr>
          <a:xfrm>
            <a:off x="457200" y="1567440"/>
            <a:ext cx="8939160" cy="1084320"/>
          </a:xfrm>
          <a:prstGeom prst="rect">
            <a:avLst/>
          </a:prstGeom>
          <a:noFill/>
          <a:ln>
            <a:noFill/>
          </a:ln>
        </p:spPr>
        <p:txBody>
          <a:bodyPr lIns="90000" rIns="90000" tIns="45000" bIns="45000"/>
          <a:p>
            <a:r>
              <a:rPr b="0" lang="en-US" sz="2600" spc="-1" strike="noStrike">
                <a:latin typeface="Arial"/>
              </a:rPr>
              <a:t>“</a:t>
            </a:r>
            <a:r>
              <a:rPr b="0" lang="en-US" sz="2600" spc="-1" strike="noStrike">
                <a:latin typeface="Arial"/>
              </a:rPr>
              <a:t>The scientific Python ecosystem is critical</a:t>
            </a:r>
            <a:endParaRPr b="0" lang="en-US" sz="2600" spc="-1" strike="noStrike">
              <a:latin typeface="Arial"/>
            </a:endParaRPr>
          </a:p>
          <a:p>
            <a:r>
              <a:rPr b="0" lang="en-US" sz="2600" spc="-1" strike="noStrike">
                <a:latin typeface="Arial"/>
              </a:rPr>
              <a:t>infrastructure for the research done at LIGO.”</a:t>
            </a:r>
            <a:endParaRPr b="0" lang="en-US" sz="2600" spc="-1" strike="noStrike">
              <a:latin typeface="Arial"/>
            </a:endParaRPr>
          </a:p>
          <a:p>
            <a:endParaRPr b="0" lang="en-US" sz="2600" spc="-1" strike="noStrike">
              <a:latin typeface="Arial"/>
            </a:endParaRPr>
          </a:p>
        </p:txBody>
      </p:sp>
      <p:sp>
        <p:nvSpPr>
          <p:cNvPr id="74" name="TextShape 4"/>
          <p:cNvSpPr txBox="1"/>
          <p:nvPr/>
        </p:nvSpPr>
        <p:spPr>
          <a:xfrm>
            <a:off x="4572000" y="2579400"/>
            <a:ext cx="5037840" cy="346680"/>
          </a:xfrm>
          <a:prstGeom prst="rect">
            <a:avLst/>
          </a:prstGeom>
          <a:noFill/>
          <a:ln>
            <a:noFill/>
          </a:ln>
        </p:spPr>
        <p:txBody>
          <a:bodyPr lIns="90000" rIns="90000" tIns="45000" bIns="45000"/>
          <a:p>
            <a:r>
              <a:rPr b="0" lang="en-US" sz="1800" spc="-1" strike="noStrike">
                <a:latin typeface="Arial"/>
              </a:rPr>
              <a:t>David Shoemaker, LIGO Scientific Collaboration</a:t>
            </a:r>
            <a:endParaRPr b="0" lang="en-US" sz="1800" spc="-1" strike="noStrike">
              <a:latin typeface="Arial"/>
            </a:endParaRPr>
          </a:p>
        </p:txBody>
      </p:sp>
      <p:pic>
        <p:nvPicPr>
          <p:cNvPr id="75" name="" descr=""/>
          <p:cNvPicPr/>
          <p:nvPr/>
        </p:nvPicPr>
        <p:blipFill>
          <a:blip r:embed="rId1"/>
          <a:stretch/>
        </p:blipFill>
        <p:spPr>
          <a:xfrm>
            <a:off x="2920680" y="4937760"/>
            <a:ext cx="4238640" cy="2468880"/>
          </a:xfrm>
          <a:prstGeom prst="rect">
            <a:avLst/>
          </a:prstGeom>
          <a:ln>
            <a:noFill/>
          </a:ln>
        </p:spPr>
      </p:pic>
      <p:sp>
        <p:nvSpPr>
          <p:cNvPr id="76" name="TextShape 5"/>
          <p:cNvSpPr txBox="1"/>
          <p:nvPr/>
        </p:nvSpPr>
        <p:spPr>
          <a:xfrm>
            <a:off x="376560" y="3421440"/>
            <a:ext cx="9326880" cy="1882080"/>
          </a:xfrm>
          <a:prstGeom prst="rect">
            <a:avLst/>
          </a:prstGeom>
          <a:noFill/>
          <a:ln>
            <a:noFill/>
          </a:ln>
        </p:spPr>
        <p:txBody>
          <a:bodyPr lIns="90000" rIns="90000" tIns="45000" bIns="45000"/>
          <a:p>
            <a:r>
              <a:rPr b="0" lang="en-US" sz="2600" spc="-1" strike="noStrike">
                <a:latin typeface="Arial"/>
              </a:rPr>
              <a:t>These [SciPy/PyData] are fundamental to training biologists to have the computational skills they need to be effective in today's research realm.</a:t>
            </a:r>
            <a:endParaRPr b="0" lang="en-US" sz="2600" spc="-1" strike="noStrike">
              <a:latin typeface="Arial"/>
            </a:endParaRPr>
          </a:p>
          <a:p>
            <a:endParaRPr b="0" lang="en-US" sz="2600" spc="-1" strike="noStrike">
              <a:latin typeface="Arial"/>
            </a:endParaRPr>
          </a:p>
        </p:txBody>
      </p:sp>
      <p:sp>
        <p:nvSpPr>
          <p:cNvPr id="77" name="TextShape 6"/>
          <p:cNvSpPr txBox="1"/>
          <p:nvPr/>
        </p:nvSpPr>
        <p:spPr>
          <a:xfrm>
            <a:off x="4471920" y="4499640"/>
            <a:ext cx="5037840" cy="346680"/>
          </a:xfrm>
          <a:prstGeom prst="rect">
            <a:avLst/>
          </a:prstGeom>
          <a:noFill/>
          <a:ln>
            <a:noFill/>
          </a:ln>
        </p:spPr>
        <p:txBody>
          <a:bodyPr lIns="90000" rIns="90000" tIns="45000" bIns="45000"/>
          <a:p>
            <a:r>
              <a:rPr b="0" lang="en-US" sz="1800" spc="-1" strike="noStrike">
                <a:latin typeface="Arial"/>
              </a:rPr>
              <a:t>Bonnie Hurwitz, Hurwitz lab, iPlant</a:t>
            </a:r>
            <a:endParaRPr b="0" lang="en-US" sz="18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latin typeface="Arial"/>
              </a:rPr>
              <a:t>The Scientific Python Ecosystem</a:t>
            </a:r>
            <a:endParaRPr b="0" lang="en-US" sz="4400" spc="-1" strike="noStrike">
              <a:latin typeface="Arial"/>
            </a:endParaRPr>
          </a:p>
        </p:txBody>
      </p:sp>
      <p:pic>
        <p:nvPicPr>
          <p:cNvPr id="79" name="" descr=""/>
          <p:cNvPicPr/>
          <p:nvPr/>
        </p:nvPicPr>
        <p:blipFill>
          <a:blip r:embed="rId1"/>
          <a:stretch/>
        </p:blipFill>
        <p:spPr>
          <a:xfrm>
            <a:off x="1242000" y="1554480"/>
            <a:ext cx="7596360" cy="566928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latin typeface="Arial"/>
              </a:rPr>
              <a:t>The Scientific Python Ecosystem</a:t>
            </a:r>
            <a:endParaRPr b="0" lang="en-US" sz="4400" spc="-1" strike="noStrike">
              <a:latin typeface="Arial"/>
            </a:endParaRPr>
          </a:p>
        </p:txBody>
      </p:sp>
      <p:pic>
        <p:nvPicPr>
          <p:cNvPr id="81" name="" descr=""/>
          <p:cNvPicPr/>
          <p:nvPr/>
        </p:nvPicPr>
        <p:blipFill>
          <a:blip r:embed="rId1"/>
          <a:stretch/>
        </p:blipFill>
        <p:spPr>
          <a:xfrm>
            <a:off x="1242000" y="1554480"/>
            <a:ext cx="7596360" cy="566928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extShape 1"/>
          <p:cNvSpPr txBox="1"/>
          <p:nvPr/>
        </p:nvSpPr>
        <p:spPr>
          <a:xfrm>
            <a:off x="504000" y="301320"/>
            <a:ext cx="9071640" cy="1262160"/>
          </a:xfrm>
          <a:prstGeom prst="rect">
            <a:avLst/>
          </a:prstGeom>
          <a:noFill/>
          <a:ln>
            <a:noFill/>
          </a:ln>
        </p:spPr>
        <p:txBody>
          <a:bodyPr lIns="0" rIns="0" tIns="0" bIns="0" anchor="ctr"/>
          <a:p>
            <a:pPr algn="ctr"/>
            <a:endParaRPr b="0" lang="en-US" sz="4400" spc="-1" strike="noStrike">
              <a:latin typeface="Arial"/>
            </a:endParaRPr>
          </a:p>
        </p:txBody>
      </p:sp>
      <p:pic>
        <p:nvPicPr>
          <p:cNvPr id="83" name="" descr=""/>
          <p:cNvPicPr/>
          <p:nvPr/>
        </p:nvPicPr>
        <p:blipFill>
          <a:blip r:embed="rId1"/>
          <a:stretch/>
        </p:blipFill>
        <p:spPr>
          <a:xfrm>
            <a:off x="0" y="457200"/>
            <a:ext cx="10079640" cy="631080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504000" y="301320"/>
            <a:ext cx="9071640" cy="1262160"/>
          </a:xfrm>
          <a:prstGeom prst="rect">
            <a:avLst/>
          </a:prstGeom>
          <a:noFill/>
          <a:ln>
            <a:noFill/>
          </a:ln>
        </p:spPr>
        <p:txBody>
          <a:bodyPr lIns="0" rIns="0" tIns="0" bIns="0" anchor="ctr"/>
          <a:p>
            <a:pPr algn="ctr"/>
            <a:endParaRPr b="0" lang="en-US" sz="4400" spc="-1" strike="noStrike">
              <a:latin typeface="Arial"/>
            </a:endParaRPr>
          </a:p>
        </p:txBody>
      </p:sp>
      <p:pic>
        <p:nvPicPr>
          <p:cNvPr id="85" name="" descr=""/>
          <p:cNvPicPr/>
          <p:nvPr/>
        </p:nvPicPr>
        <p:blipFill>
          <a:blip r:embed="rId1"/>
          <a:stretch/>
        </p:blipFill>
        <p:spPr>
          <a:xfrm>
            <a:off x="0" y="457200"/>
            <a:ext cx="10079640" cy="6310800"/>
          </a:xfrm>
          <a:prstGeom prst="rect">
            <a:avLst/>
          </a:prstGeom>
          <a:ln>
            <a:noFill/>
          </a:ln>
        </p:spPr>
      </p:pic>
      <p:sp>
        <p:nvSpPr>
          <p:cNvPr id="86" name="TextShape 2"/>
          <p:cNvSpPr txBox="1"/>
          <p:nvPr/>
        </p:nvSpPr>
        <p:spPr>
          <a:xfrm>
            <a:off x="2011680" y="1645920"/>
            <a:ext cx="7230600" cy="4350960"/>
          </a:xfrm>
          <a:prstGeom prst="rect">
            <a:avLst/>
          </a:prstGeom>
          <a:noFill/>
          <a:ln>
            <a:noFill/>
          </a:ln>
        </p:spPr>
        <p:txBody>
          <a:bodyPr lIns="90000" rIns="90000" tIns="45000" bIns="45000"/>
          <a:p>
            <a:r>
              <a:rPr b="1" lang="en-US" sz="6000" spc="-1" strike="noStrike">
                <a:solidFill>
                  <a:srgbClr val="ed1c24"/>
                </a:solidFill>
                <a:latin typeface="Arial"/>
              </a:rPr>
              <a:t>No mention of</a:t>
            </a:r>
            <a:endParaRPr b="0" lang="en-US" sz="6000" spc="-1" strike="noStrike">
              <a:solidFill>
                <a:srgbClr val="ed1c24"/>
              </a:solidFill>
              <a:latin typeface="Arial"/>
            </a:endParaRPr>
          </a:p>
          <a:p>
            <a:r>
              <a:rPr b="1" lang="en-US" sz="6000" spc="-1" strike="noStrike">
                <a:solidFill>
                  <a:srgbClr val="ed1c24"/>
                </a:solidFill>
                <a:latin typeface="Arial"/>
              </a:rPr>
              <a:t>- Python</a:t>
            </a:r>
            <a:endParaRPr b="0" lang="en-US" sz="6000" spc="-1" strike="noStrike">
              <a:solidFill>
                <a:srgbClr val="ed1c24"/>
              </a:solidFill>
              <a:latin typeface="Arial"/>
            </a:endParaRPr>
          </a:p>
          <a:p>
            <a:r>
              <a:rPr b="1" lang="en-US" sz="6000" spc="-1" strike="noStrike">
                <a:solidFill>
                  <a:srgbClr val="ed1c24"/>
                </a:solidFill>
                <a:latin typeface="Arial"/>
              </a:rPr>
              <a:t>- SciPy</a:t>
            </a:r>
            <a:endParaRPr b="0" lang="en-US" sz="6000" spc="-1" strike="noStrike">
              <a:solidFill>
                <a:srgbClr val="ed1c24"/>
              </a:solidFill>
              <a:latin typeface="Arial"/>
            </a:endParaRPr>
          </a:p>
          <a:p>
            <a:r>
              <a:rPr b="1" lang="en-US" sz="6000" spc="-1" strike="noStrike">
                <a:solidFill>
                  <a:srgbClr val="ed1c24"/>
                </a:solidFill>
                <a:latin typeface="Arial"/>
              </a:rPr>
              <a:t>- R</a:t>
            </a:r>
            <a:endParaRPr b="0" lang="en-US" sz="6000" spc="-1" strike="noStrike">
              <a:solidFill>
                <a:srgbClr val="ed1c24"/>
              </a:solidFill>
              <a:latin typeface="Arial"/>
            </a:endParaRPr>
          </a:p>
          <a:p>
            <a:r>
              <a:rPr b="1" lang="en-US" sz="6000" spc="-1" strike="noStrike">
                <a:solidFill>
                  <a:srgbClr val="ed1c24"/>
                </a:solidFill>
                <a:latin typeface="Arial"/>
              </a:rPr>
              <a:t>- Open Source</a:t>
            </a:r>
            <a:endParaRPr b="0" lang="en-US" sz="6000" spc="-1" strike="noStrike">
              <a:solidFill>
                <a:srgbClr val="ed1c24"/>
              </a:solidFill>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3804</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2017-05-15T16:23:37Z</dcterms:created>
  <dc:creator/>
  <dc:description/>
  <dc:language>en-US</dc:language>
  <cp:lastModifiedBy/>
  <cp:lastPrinted>2019-06-19T20:07:05Z</cp:lastPrinted>
  <dcterms:modified xsi:type="dcterms:W3CDTF">2019-06-20T14:20:40Z</dcterms:modified>
  <cp:revision>175</cp:revision>
  <dc:subject/>
  <dc:title/>
</cp:coreProperties>
</file>